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AC00E-A3C4-416E-8830-F405D85BC33D}" type="datetimeFigureOut">
              <a:rPr lang="en-US" smtClean="0"/>
              <a:pPr/>
              <a:t>1/13/2012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108A3-B00C-49E1-8479-9A9D41E1C43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3929066"/>
            <a:ext cx="5072098" cy="2714644"/>
          </a:xfrm>
        </p:spPr>
        <p:txBody>
          <a:bodyPr>
            <a:normAutofit/>
          </a:bodyPr>
          <a:lstStyle/>
          <a:p>
            <a:r>
              <a:rPr lang="en-US" sz="6600" dirty="0" err="1" smtClean="0">
                <a:solidFill>
                  <a:schemeClr val="bg1"/>
                </a:solidFill>
                <a:latin typeface="Kristen ITC" pitchFamily="66" charset="0"/>
              </a:rPr>
              <a:t>Mutiara</a:t>
            </a:r>
            <a:r>
              <a:rPr lang="en-US" sz="6600" dirty="0" smtClean="0">
                <a:solidFill>
                  <a:schemeClr val="bg1"/>
                </a:solidFill>
                <a:latin typeface="Kristen ITC" pitchFamily="66" charset="0"/>
              </a:rPr>
              <a:t/>
            </a:r>
            <a:br>
              <a:rPr lang="en-US" sz="6600" dirty="0" smtClean="0">
                <a:solidFill>
                  <a:schemeClr val="bg1"/>
                </a:solidFill>
                <a:latin typeface="Kristen ITC" pitchFamily="66" charset="0"/>
              </a:rPr>
            </a:br>
            <a:r>
              <a:rPr lang="en-US" sz="6600" dirty="0" smtClean="0">
                <a:solidFill>
                  <a:schemeClr val="bg1"/>
                </a:solidFill>
                <a:latin typeface="Kristen ITC" pitchFamily="66" charset="0"/>
              </a:rPr>
              <a:t> </a:t>
            </a:r>
            <a:r>
              <a:rPr lang="en-US" sz="6600" dirty="0" err="1" smtClean="0">
                <a:solidFill>
                  <a:schemeClr val="bg1"/>
                </a:solidFill>
                <a:latin typeface="Kristen ITC" pitchFamily="66" charset="0"/>
              </a:rPr>
              <a:t>dan</a:t>
            </a:r>
            <a:r>
              <a:rPr lang="en-US" sz="6600" dirty="0" smtClean="0">
                <a:solidFill>
                  <a:schemeClr val="bg1"/>
                </a:solidFill>
                <a:latin typeface="Kristen ITC" pitchFamily="66" charset="0"/>
              </a:rPr>
              <a:t> </a:t>
            </a:r>
            <a:r>
              <a:rPr lang="en-US" sz="6600" dirty="0" err="1" smtClean="0">
                <a:solidFill>
                  <a:schemeClr val="bg1"/>
                </a:solidFill>
                <a:latin typeface="Kristen ITC" pitchFamily="66" charset="0"/>
              </a:rPr>
              <a:t>Bunga</a:t>
            </a:r>
            <a:endParaRPr lang="en-US" sz="6600" dirty="0">
              <a:solidFill>
                <a:schemeClr val="bg1"/>
              </a:solidFill>
              <a:latin typeface="Kristen ITC" pitchFamily="66" charset="0"/>
            </a:endParaRPr>
          </a:p>
        </p:txBody>
      </p:sp>
      <p:pic>
        <p:nvPicPr>
          <p:cNvPr id="4" name="Content Placeholder 3" descr="flower-wallpaper-background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5" y="707892"/>
            <a:ext cx="4580605" cy="2435355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pic>
        <p:nvPicPr>
          <p:cNvPr id="5" name="Picture 4" descr="flowers red and whit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8901" y="2357430"/>
            <a:ext cx="3282189" cy="246164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earl-in-shell_squa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14877" y="500042"/>
            <a:ext cx="3714776" cy="3000396"/>
          </a:xfrm>
          <a:prstGeom prst="ellipse">
            <a:avLst/>
          </a:prstGeom>
          <a:ln w="38100">
            <a:solidFill>
              <a:schemeClr val="tx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295" endPos="92000" dist="101600" dir="5400000" sy="-100000" algn="bl" rotWithShape="0"/>
            <a:softEdge rad="317500"/>
          </a:effectLst>
        </p:spPr>
      </p:pic>
      <p:sp>
        <p:nvSpPr>
          <p:cNvPr id="7" name="Cloud Callout 6"/>
          <p:cNvSpPr/>
          <p:nvPr/>
        </p:nvSpPr>
        <p:spPr>
          <a:xfrm>
            <a:off x="500034" y="3714752"/>
            <a:ext cx="6429420" cy="2714644"/>
          </a:xfrm>
          <a:prstGeom prst="cloudCallout">
            <a:avLst>
              <a:gd name="adj1" fmla="val 21390"/>
              <a:gd name="adj2" fmla="val -73211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300" dirty="0" err="1" smtClean="0"/>
              <a:t>Namun</a:t>
            </a:r>
            <a:r>
              <a:rPr lang="en-US" sz="2300" dirty="0" smtClean="0"/>
              <a:t>, </a:t>
            </a:r>
            <a:r>
              <a:rPr lang="en-US" sz="2300" dirty="0" err="1" smtClean="0"/>
              <a:t>aku</a:t>
            </a:r>
            <a:r>
              <a:rPr lang="en-US" sz="2300" dirty="0" smtClean="0"/>
              <a:t> </a:t>
            </a:r>
            <a:r>
              <a:rPr lang="en-US" sz="2300" dirty="0" err="1" smtClean="0"/>
              <a:t>senang</a:t>
            </a:r>
            <a:r>
              <a:rPr lang="en-US" sz="2300" dirty="0" smtClean="0"/>
              <a:t> </a:t>
            </a:r>
            <a:r>
              <a:rPr lang="en-US" sz="2300" dirty="0" err="1" smtClean="0"/>
              <a:t>dan</a:t>
            </a:r>
            <a:r>
              <a:rPr lang="en-US" sz="2300" dirty="0" smtClean="0"/>
              <a:t> </a:t>
            </a:r>
            <a:r>
              <a:rPr lang="en-US" sz="2300" dirty="0" err="1" smtClean="0"/>
              <a:t>bangga</a:t>
            </a:r>
            <a:r>
              <a:rPr lang="en-US" sz="2300" dirty="0" smtClean="0"/>
              <a:t> </a:t>
            </a:r>
            <a:r>
              <a:rPr lang="en-US" sz="2300" dirty="0" err="1" smtClean="0"/>
              <a:t>berada</a:t>
            </a:r>
            <a:r>
              <a:rPr lang="en-US" sz="2300" dirty="0" smtClean="0"/>
              <a:t> </a:t>
            </a:r>
            <a:r>
              <a:rPr lang="en-US" sz="2300" dirty="0" err="1" smtClean="0"/>
              <a:t>dalam</a:t>
            </a:r>
            <a:r>
              <a:rPr lang="en-US" sz="2300" dirty="0" smtClean="0"/>
              <a:t> </a:t>
            </a:r>
            <a:r>
              <a:rPr lang="en-US" sz="2300" dirty="0" err="1" smtClean="0"/>
              <a:t>zona</a:t>
            </a:r>
            <a:r>
              <a:rPr lang="en-US" sz="2300" dirty="0" smtClean="0"/>
              <a:t> </a:t>
            </a:r>
            <a:r>
              <a:rPr lang="en-US" sz="2300" dirty="0" err="1" smtClean="0"/>
              <a:t>aman</a:t>
            </a:r>
            <a:r>
              <a:rPr lang="en-US" sz="2300" dirty="0" smtClean="0"/>
              <a:t> yang </a:t>
            </a:r>
            <a:r>
              <a:rPr lang="en-US" sz="2300" dirty="0" err="1" smtClean="0"/>
              <a:t>jauh</a:t>
            </a:r>
            <a:r>
              <a:rPr lang="en-US" sz="2300" dirty="0" smtClean="0"/>
              <a:t> </a:t>
            </a:r>
            <a:r>
              <a:rPr lang="en-US" sz="2300" dirty="0" err="1" smtClean="0"/>
              <a:t>dari</a:t>
            </a:r>
            <a:r>
              <a:rPr lang="en-US" sz="2300" dirty="0" smtClean="0"/>
              <a:t> </a:t>
            </a:r>
            <a:r>
              <a:rPr lang="en-US" sz="2300" dirty="0" err="1" smtClean="0"/>
              <a:t>keisengan</a:t>
            </a:r>
            <a:r>
              <a:rPr lang="en-US" sz="2300" dirty="0" smtClean="0"/>
              <a:t> </a:t>
            </a:r>
            <a:r>
              <a:rPr lang="en-US" sz="2300" smtClean="0"/>
              <a:t>serta </a:t>
            </a:r>
            <a:r>
              <a:rPr lang="en-US" sz="2300" dirty="0" err="1" smtClean="0"/>
              <a:t>tangan-tangan</a:t>
            </a:r>
            <a:r>
              <a:rPr lang="en-US" sz="2300" dirty="0" smtClean="0"/>
              <a:t> </a:t>
            </a:r>
            <a:r>
              <a:rPr lang="en-US" sz="2300" dirty="0" err="1" smtClean="0"/>
              <a:t>nakal</a:t>
            </a:r>
            <a:r>
              <a:rPr lang="en-US" sz="2300" dirty="0" smtClean="0"/>
              <a:t>, </a:t>
            </a:r>
            <a:r>
              <a:rPr lang="en-US" sz="2300" dirty="0" err="1" smtClean="0"/>
              <a:t>dan</a:t>
            </a:r>
            <a:r>
              <a:rPr lang="en-US" sz="2300" dirty="0" smtClean="0"/>
              <a:t> </a:t>
            </a:r>
            <a:r>
              <a:rPr lang="en-US" sz="2300" dirty="0" err="1" smtClean="0"/>
              <a:t>manusia</a:t>
            </a:r>
            <a:r>
              <a:rPr lang="en-US" sz="2300" dirty="0" smtClean="0"/>
              <a:t> </a:t>
            </a:r>
            <a:r>
              <a:rPr lang="en-US" sz="2300" dirty="0" err="1" smtClean="0"/>
              <a:t>selalu</a:t>
            </a:r>
            <a:r>
              <a:rPr lang="en-US" sz="2300" dirty="0" smtClean="0"/>
              <a:t> </a:t>
            </a:r>
            <a:r>
              <a:rPr lang="en-US" sz="2300" dirty="0" err="1" smtClean="0"/>
              <a:t>menganggap</a:t>
            </a:r>
            <a:r>
              <a:rPr lang="en-US" sz="2300" dirty="0" smtClean="0"/>
              <a:t> </a:t>
            </a:r>
            <a:r>
              <a:rPr lang="en-US" sz="2300" dirty="0" err="1" smtClean="0"/>
              <a:t>aku</a:t>
            </a:r>
            <a:r>
              <a:rPr lang="en-US" sz="2300" dirty="0" smtClean="0"/>
              <a:t> </a:t>
            </a:r>
            <a:r>
              <a:rPr lang="en-US" sz="2300" dirty="0" err="1" smtClean="0"/>
              <a:t>sangat</a:t>
            </a:r>
            <a:r>
              <a:rPr lang="en-US" sz="2300" dirty="0" smtClean="0"/>
              <a:t> </a:t>
            </a:r>
            <a:r>
              <a:rPr lang="en-US" sz="2300" dirty="0" err="1" smtClean="0"/>
              <a:t>berharga</a:t>
            </a:r>
            <a:endParaRPr lang="en-US" sz="2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2011354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chemeClr val="bg1"/>
                </a:solidFill>
                <a:latin typeface="Jokerman" pitchFamily="82" charset="0"/>
              </a:rPr>
              <a:t>Keutamaan</a:t>
            </a:r>
            <a:r>
              <a:rPr lang="en-US" dirty="0" smtClean="0">
                <a:solidFill>
                  <a:schemeClr val="bg1"/>
                </a:solidFill>
                <a:latin typeface="Jokerman" pitchFamily="82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Jokerman" pitchFamily="82" charset="0"/>
              </a:rPr>
              <a:t>W</a:t>
            </a:r>
            <a:r>
              <a:rPr lang="en-US" dirty="0" err="1" smtClean="0">
                <a:solidFill>
                  <a:schemeClr val="bg1"/>
                </a:solidFill>
                <a:latin typeface="Jokerman" pitchFamily="82" charset="0"/>
              </a:rPr>
              <a:t>anita</a:t>
            </a:r>
            <a:endParaRPr lang="en-US" dirty="0">
              <a:solidFill>
                <a:schemeClr val="bg1"/>
              </a:solidFill>
              <a:latin typeface="Jokerman" pitchFamily="82" charset="0"/>
            </a:endParaRPr>
          </a:p>
        </p:txBody>
      </p:sp>
      <p:pic>
        <p:nvPicPr>
          <p:cNvPr id="4" name="Content Placeholder 3" descr="doa.jpg"/>
          <p:cNvPicPr>
            <a:picLocks noGrp="1" noChangeAspect="1"/>
          </p:cNvPicPr>
          <p:nvPr>
            <p:ph idx="1"/>
          </p:nvPr>
        </p:nvPicPr>
        <p:blipFill>
          <a:blip r:embed="rId2"/>
          <a:srcRect r="9844"/>
          <a:stretch>
            <a:fillRect/>
          </a:stretch>
        </p:blipFill>
        <p:spPr>
          <a:xfrm>
            <a:off x="4786314" y="0"/>
            <a:ext cx="4357686" cy="4050064"/>
          </a:xfrm>
        </p:spPr>
      </p:pic>
      <p:sp>
        <p:nvSpPr>
          <p:cNvPr id="5" name="TextBox 4"/>
          <p:cNvSpPr txBox="1"/>
          <p:nvPr/>
        </p:nvSpPr>
        <p:spPr>
          <a:xfrm>
            <a:off x="571472" y="3357562"/>
            <a:ext cx="6786610" cy="34290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Do’a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wanita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lebih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maqbul</a:t>
            </a:r>
            <a:endParaRPr lang="en-US" sz="24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Do’a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seorang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wanita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lebih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baik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dari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1.000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laki-laki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 yang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tidak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sholeh</a:t>
            </a:r>
            <a:endParaRPr lang="en-US" sz="24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Haidhnya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merupakan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kifarah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untuk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dosa-dosa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yabg</a:t>
            </a:r>
            <a:r>
              <a:rPr lang="en-US" sz="2400" dirty="0" smtClean="0">
                <a:solidFill>
                  <a:schemeClr val="bg1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Cambria" pitchFamily="18" charset="0"/>
              </a:rPr>
              <a:t>lalu</a:t>
            </a:r>
            <a:endParaRPr lang="en-US" sz="2400" dirty="0" smtClean="0">
              <a:solidFill>
                <a:schemeClr val="bg1"/>
              </a:solidFill>
              <a:latin typeface="Cambria" pitchFamily="18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US" sz="2400" dirty="0">
              <a:solidFill>
                <a:schemeClr val="bg1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52"/>
            <a:ext cx="8501122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14348" y="857232"/>
            <a:ext cx="4857784" cy="230832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Syurga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di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bawah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telapak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kaki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ibu</a:t>
            </a:r>
            <a:endParaRPr lang="en-US" sz="2400" dirty="0" smtClean="0">
              <a:solidFill>
                <a:srgbClr val="7030A0"/>
              </a:solidFill>
              <a:latin typeface="Cambria" pitchFamily="18" charset="0"/>
            </a:endParaRP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Mendahulukan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panggilan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ibu</a:t>
            </a:r>
            <a:endParaRPr lang="en-US" sz="2400" dirty="0" smtClean="0">
              <a:solidFill>
                <a:srgbClr val="7030A0"/>
              </a:solidFill>
              <a:latin typeface="Cambria" pitchFamily="18" charset="0"/>
            </a:endParaRPr>
          </a:p>
          <a:p>
            <a:pPr>
              <a:lnSpc>
                <a:spcPct val="150000"/>
              </a:lnSpc>
              <a:buFont typeface="Courier New" pitchFamily="49" charset="0"/>
              <a:buChar char="o"/>
            </a:pP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Bidadari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cemburu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kepada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muslimah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yang </a:t>
            </a:r>
            <a:r>
              <a:rPr lang="en-US" sz="2400" dirty="0" err="1" smtClean="0">
                <a:solidFill>
                  <a:srgbClr val="7030A0"/>
                </a:solidFill>
                <a:latin typeface="Cambria" pitchFamily="18" charset="0"/>
              </a:rPr>
              <a:t>sholehah</a:t>
            </a:r>
            <a:r>
              <a:rPr lang="en-US" sz="2400" dirty="0" smtClean="0">
                <a:solidFill>
                  <a:srgbClr val="7030A0"/>
                </a:solidFill>
                <a:latin typeface="Cambria" pitchFamily="18" charset="0"/>
              </a:rPr>
              <a:t>  </a:t>
            </a:r>
            <a:endParaRPr lang="en-US" sz="2400" dirty="0">
              <a:solidFill>
                <a:srgbClr val="7030A0"/>
              </a:solidFill>
              <a:latin typeface="Cambr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uslimah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57224" y="0"/>
            <a:ext cx="7572428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00034" y="272173"/>
            <a:ext cx="7786742" cy="2585323"/>
          </a:xfrm>
          <a:prstGeom prst="rect">
            <a:avLst/>
          </a:prstGeom>
          <a:gradFill flip="none" rotWithShape="1">
            <a:gsLst>
              <a:gs pos="0">
                <a:schemeClr val="tx1">
                  <a:tint val="66000"/>
                  <a:satMod val="160000"/>
                </a:schemeClr>
              </a:gs>
              <a:gs pos="50000">
                <a:schemeClr val="tx1">
                  <a:tint val="44500"/>
                  <a:satMod val="160000"/>
                </a:schemeClr>
              </a:gs>
              <a:gs pos="100000">
                <a:schemeClr val="tx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Suatu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hari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sekuntum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bunga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begitu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cantik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elok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dengan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warna-warnanya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indah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sedap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dipandang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mata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wanginya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harum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semerbak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bertemu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dengan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mutiara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sepanjang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hidupnya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jauh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di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dasar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lautan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tidak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memiliki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satupun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ciri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dimiliki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sang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bunga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.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Keduanya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berkenalan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satu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sama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lain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dan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saling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7030A0"/>
                </a:solidFill>
                <a:latin typeface="Comic Sans MS" pitchFamily="66" charset="0"/>
              </a:rPr>
              <a:t>bercakap-cakap</a:t>
            </a:r>
            <a:r>
              <a:rPr lang="en-US" dirty="0" smtClean="0">
                <a:solidFill>
                  <a:srgbClr val="7030A0"/>
                </a:solidFill>
                <a:latin typeface="Comic Sans MS" pitchFamily="66" charset="0"/>
              </a:rPr>
              <a:t>.</a:t>
            </a:r>
          </a:p>
          <a:p>
            <a:pPr>
              <a:lnSpc>
                <a:spcPct val="150000"/>
              </a:lnSpc>
            </a:pPr>
            <a:endParaRPr lang="en-US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gambar-lucu-anjing-lucu-berkepala-bunga.jpg"/>
          <p:cNvPicPr>
            <a:picLocks noGrp="1" noChangeAspect="1"/>
          </p:cNvPicPr>
          <p:nvPr>
            <p:ph idx="1"/>
          </p:nvPr>
        </p:nvPicPr>
        <p:blipFill>
          <a:blip r:embed="rId2"/>
          <a:srcRect l="7386" r="10795" b="12798"/>
          <a:stretch>
            <a:fillRect/>
          </a:stretch>
        </p:blipFill>
        <p:spPr>
          <a:xfrm>
            <a:off x="5214942" y="2500306"/>
            <a:ext cx="3429024" cy="3000396"/>
          </a:xfrm>
          <a:prstGeom prst="heart">
            <a:avLst/>
          </a:prstGeom>
          <a:ln w="38100">
            <a:solidFill>
              <a:schemeClr val="accent2"/>
            </a:solidFill>
          </a:ln>
        </p:spPr>
      </p:pic>
      <p:sp>
        <p:nvSpPr>
          <p:cNvPr id="9" name="Cloud Callout 8"/>
          <p:cNvSpPr/>
          <p:nvPr/>
        </p:nvSpPr>
        <p:spPr>
          <a:xfrm>
            <a:off x="857224" y="428604"/>
            <a:ext cx="5643602" cy="2928958"/>
          </a:xfrm>
          <a:prstGeom prst="cloudCallout">
            <a:avLst>
              <a:gd name="adj1" fmla="val 48142"/>
              <a:gd name="adj2" fmla="val 80046"/>
            </a:avLst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bg1"/>
                </a:solidFill>
              </a:rPr>
              <a:t> “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Kami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adalah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keluarga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besar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.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Anggota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keluarga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kami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ada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mawar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melati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sedap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malam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, aster,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kenangan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serta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masih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banyak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spesies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lain yang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tak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terhitung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jumlahnya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yang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memiliki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aroma,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penampilan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,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dan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karakteristiknya</a:t>
            </a:r>
            <a:r>
              <a:rPr lang="en-US" dirty="0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Comic Sans MS" pitchFamily="66" charset="0"/>
                <a:ea typeface="Cambria Math" pitchFamily="18" charset="0"/>
              </a:rPr>
              <a:t>masing-masin</a:t>
            </a:r>
            <a:endParaRPr lang="en-US" dirty="0">
              <a:solidFill>
                <a:schemeClr val="bg1"/>
              </a:solidFill>
              <a:latin typeface="Comic Sans MS" pitchFamily="66" charset="0"/>
              <a:ea typeface="Cambria Math" pitchFamily="18" charset="0"/>
            </a:endParaRPr>
          </a:p>
        </p:txBody>
      </p:sp>
      <p:pic>
        <p:nvPicPr>
          <p:cNvPr id="10" name="Content Placeholder 3" descr="flower-wallpaper-backg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3714752"/>
            <a:ext cx="2786082" cy="2089562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reflection blurRad="6350" stA="50000" endA="300" endPos="55500" dist="50800" dir="5400000" sy="-100000" algn="bl" rotWithShape="0"/>
            <a:softEdge rad="112500"/>
          </a:effectLst>
        </p:spPr>
      </p:pic>
      <p:sp>
        <p:nvSpPr>
          <p:cNvPr id="13" name="TextBox 12"/>
          <p:cNvSpPr txBox="1"/>
          <p:nvPr/>
        </p:nvSpPr>
        <p:spPr>
          <a:xfrm>
            <a:off x="1285852" y="1071547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smtClean="0">
                <a:solidFill>
                  <a:schemeClr val="bg1"/>
                </a:solidFill>
              </a:rPr>
              <a:t>Namun, sambil berkata demikian, sang bunga </a:t>
            </a:r>
          </a:p>
          <a:p>
            <a:r>
              <a:rPr lang="sv-SE" sz="2400" dirty="0" smtClean="0">
                <a:solidFill>
                  <a:schemeClr val="bg1"/>
                </a:solidFill>
              </a:rPr>
              <a:t>tiba-tiba menyiratkan semburat kesedihan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grayscl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Pearl-in-shell_square.jpg"/>
          <p:cNvPicPr>
            <a:picLocks noChangeAspect="1"/>
          </p:cNvPicPr>
          <p:nvPr/>
        </p:nvPicPr>
        <p:blipFill>
          <a:blip r:embed="rId3" cstate="print"/>
          <a:srcRect l="3622" t="23522"/>
          <a:stretch>
            <a:fillRect/>
          </a:stretch>
        </p:blipFill>
        <p:spPr>
          <a:xfrm>
            <a:off x="5726051" y="4143380"/>
            <a:ext cx="3417950" cy="27146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6" name="Cloud Callout 5"/>
          <p:cNvSpPr/>
          <p:nvPr/>
        </p:nvSpPr>
        <p:spPr>
          <a:xfrm>
            <a:off x="642910" y="928670"/>
            <a:ext cx="4572032" cy="2928958"/>
          </a:xfrm>
          <a:prstGeom prst="cloudCallout">
            <a:avLst>
              <a:gd name="adj1" fmla="val 67956"/>
              <a:gd name="adj2" fmla="val 85303"/>
            </a:avLst>
          </a:prstGeom>
          <a:noFill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“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Mengapa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kamu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terlihat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sedih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?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Padahal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dengan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apa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engkau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miliki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itu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bukankah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tidak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ada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alasan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untuk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latin typeface="Comic Sans MS" pitchFamily="66" charset="0"/>
              </a:rPr>
              <a:t>bersedih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?” </a:t>
            </a:r>
            <a:endParaRPr lang="en-US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4" name="Content Placeholder 3" descr="gambar-lucu-anjing-lucu-berkepala-bunga.jpg"/>
          <p:cNvPicPr>
            <a:picLocks noGrp="1" noChangeAspect="1"/>
          </p:cNvPicPr>
          <p:nvPr>
            <p:ph idx="1"/>
          </p:nvPr>
        </p:nvPicPr>
        <p:blipFill>
          <a:blip r:embed="rId3"/>
          <a:srcRect l="7386" r="10795" b="12798"/>
          <a:stretch>
            <a:fillRect/>
          </a:stretch>
        </p:blipFill>
        <p:spPr>
          <a:xfrm>
            <a:off x="5265969" y="1571612"/>
            <a:ext cx="2449303" cy="2143140"/>
          </a:xfrm>
          <a:prstGeom prst="flowChartConnector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Cloud Callout 5"/>
          <p:cNvSpPr/>
          <p:nvPr/>
        </p:nvSpPr>
        <p:spPr>
          <a:xfrm>
            <a:off x="357158" y="428604"/>
            <a:ext cx="4429156" cy="3286148"/>
          </a:xfrm>
          <a:prstGeom prst="cloudCallout">
            <a:avLst>
              <a:gd name="adj1" fmla="val 74526"/>
              <a:gd name="adj2" fmla="val 2544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Manusia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memperlakukan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kami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sembarangan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.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Mereka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hanya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mendapatkan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kami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utk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kesenangan</a:t>
            </a:r>
            <a:endParaRPr lang="en-US" sz="2000" dirty="0">
              <a:solidFill>
                <a:srgbClr val="7030A0"/>
              </a:solidFill>
              <a:latin typeface="Comic Sans MS" pitchFamily="66" charset="0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428596" y="2928934"/>
            <a:ext cx="4643470" cy="3500462"/>
          </a:xfrm>
          <a:prstGeom prst="cloudCallout">
            <a:avLst>
              <a:gd name="adj1" fmla="val 72461"/>
              <a:gd name="adj2" fmla="val -463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Mereka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melemparkan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kami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di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jalan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atau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di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tempat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sampah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setelah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kami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layu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dan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tidak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lagi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harum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semerbak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wangi</a:t>
            </a:r>
            <a:r>
              <a:rPr lang="en-US" sz="2000" dirty="0" smtClean="0">
                <a:solidFill>
                  <a:srgbClr val="7030A0"/>
                </a:solidFill>
                <a:latin typeface="Comic Sans MS" pitchFamily="66" charset="0"/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  <a:latin typeface="Comic Sans MS" pitchFamily="66" charset="0"/>
              </a:rPr>
              <a:t>kami</a:t>
            </a:r>
            <a:endParaRPr lang="en-US" sz="2000" dirty="0">
              <a:solidFill>
                <a:srgbClr val="7030A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4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1214414" y="2886085"/>
            <a:ext cx="7686700" cy="2828931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Bunga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mendesah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kemudian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dia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berkata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kepada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mutiara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“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Ceritakanlah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padaku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tentang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kehidupanmu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apakah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yang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engkau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rasakan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ketika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tinggal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dan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terkubur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di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dasar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 </a:t>
            </a:r>
            <a:r>
              <a:rPr lang="en-US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lautan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?”</a:t>
            </a:r>
            <a:endParaRPr lang="en-US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erang-mutiara.jpg"/>
          <p:cNvPicPr>
            <a:picLocks noGrp="1" noChangeAspect="1"/>
          </p:cNvPicPr>
          <p:nvPr>
            <p:ph idx="1"/>
          </p:nvPr>
        </p:nvPicPr>
        <p:blipFill>
          <a:blip r:embed="rId2"/>
          <a:srcRect l="16311" t="21816" r="12464" b="28733"/>
          <a:stretch>
            <a:fillRect/>
          </a:stretch>
        </p:blipFill>
        <p:spPr>
          <a:xfrm>
            <a:off x="1000100" y="3429000"/>
            <a:ext cx="2857520" cy="2428892"/>
          </a:xfrm>
          <a:prstGeom prst="rect">
            <a:avLst/>
          </a:prstGeom>
          <a:ln w="88900" cap="sq" cmpd="thickThin">
            <a:solidFill>
              <a:schemeClr val="accent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Oval Callout 4"/>
          <p:cNvSpPr/>
          <p:nvPr/>
        </p:nvSpPr>
        <p:spPr>
          <a:xfrm>
            <a:off x="4286248" y="1357298"/>
            <a:ext cx="4214842" cy="2500330"/>
          </a:xfrm>
          <a:prstGeom prst="wedgeEllipseCallout">
            <a:avLst>
              <a:gd name="adj1" fmla="val -57353"/>
              <a:gd name="adj2" fmla="val 8322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dirty="0" err="1" smtClean="0">
                <a:solidFill>
                  <a:srgbClr val="7030A0"/>
                </a:solidFill>
              </a:rPr>
              <a:t>Meskipun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aku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tidak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memiliki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warna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dan</a:t>
            </a:r>
            <a:r>
              <a:rPr lang="en-US" sz="2000" dirty="0" smtClean="0">
                <a:solidFill>
                  <a:srgbClr val="7030A0"/>
                </a:solidFill>
              </a:rPr>
              <a:t> aroma </a:t>
            </a:r>
            <a:r>
              <a:rPr lang="en-US" sz="2000" dirty="0" err="1" smtClean="0">
                <a:solidFill>
                  <a:srgbClr val="7030A0"/>
                </a:solidFill>
              </a:rPr>
              <a:t>manis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sepertimu</a:t>
            </a:r>
            <a:r>
              <a:rPr lang="en-US" sz="2000" dirty="0" smtClean="0">
                <a:solidFill>
                  <a:srgbClr val="7030A0"/>
                </a:solidFill>
              </a:rPr>
              <a:t>,  </a:t>
            </a:r>
            <a:r>
              <a:rPr lang="en-US" sz="2000" dirty="0" err="1" smtClean="0">
                <a:solidFill>
                  <a:srgbClr val="7030A0"/>
                </a:solidFill>
              </a:rPr>
              <a:t>akan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tetapi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manusia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berpikir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bahwa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aku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sangatlah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berharga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bagi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dirty="0" err="1" smtClean="0">
                <a:solidFill>
                  <a:srgbClr val="7030A0"/>
                </a:solidFill>
              </a:rPr>
              <a:t>mereka</a:t>
            </a:r>
            <a:r>
              <a:rPr lang="en-US" sz="2000" dirty="0" smtClean="0">
                <a:solidFill>
                  <a:srgbClr val="7030A0"/>
                </a:solidFill>
              </a:rPr>
              <a:t>. </a:t>
            </a:r>
            <a:endParaRPr lang="en-US" sz="20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arl1.png"/>
          <p:cNvPicPr>
            <a:picLocks noGrp="1" noChangeAspect="1"/>
          </p:cNvPicPr>
          <p:nvPr>
            <p:ph idx="1"/>
          </p:nvPr>
        </p:nvPicPr>
        <p:blipFill>
          <a:blip r:embed="rId2"/>
          <a:srcRect b="13181"/>
          <a:stretch>
            <a:fillRect/>
          </a:stretch>
        </p:blipFill>
        <p:spPr>
          <a:xfrm>
            <a:off x="285720" y="2517787"/>
            <a:ext cx="4608857" cy="3840171"/>
          </a:xfrm>
          <a:effectLst>
            <a:softEdge rad="317500"/>
          </a:effectLst>
        </p:spPr>
      </p:pic>
      <p:sp>
        <p:nvSpPr>
          <p:cNvPr id="5" name="Cloud Callout 4"/>
          <p:cNvSpPr/>
          <p:nvPr/>
        </p:nvSpPr>
        <p:spPr>
          <a:xfrm>
            <a:off x="4500562" y="642918"/>
            <a:ext cx="4143404" cy="3000396"/>
          </a:xfrm>
          <a:prstGeom prst="cloudCallout">
            <a:avLst>
              <a:gd name="adj1" fmla="val -67408"/>
              <a:gd name="adj2" fmla="val 78317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err="1" smtClean="0"/>
              <a:t>Mereka</a:t>
            </a:r>
            <a:r>
              <a:rPr lang="en-US" sz="2400" dirty="0" smtClean="0"/>
              <a:t> </a:t>
            </a:r>
            <a:r>
              <a:rPr lang="en-US" sz="2400" dirty="0" err="1" smtClean="0"/>
              <a:t>harus</a:t>
            </a:r>
            <a:r>
              <a:rPr lang="en-US" sz="2400" dirty="0" smtClean="0"/>
              <a:t> </a:t>
            </a:r>
            <a:r>
              <a:rPr lang="en-US" sz="2400" dirty="0" err="1" smtClean="0"/>
              <a:t>menempuh</a:t>
            </a:r>
            <a:r>
              <a:rPr lang="en-US" sz="2400" dirty="0" smtClean="0"/>
              <a:t> </a:t>
            </a:r>
            <a:r>
              <a:rPr lang="en-US" sz="2400" dirty="0" err="1" smtClean="0"/>
              <a:t>perjalanan</a:t>
            </a:r>
            <a:r>
              <a:rPr lang="en-US" sz="2400" dirty="0" smtClean="0"/>
              <a:t> </a:t>
            </a:r>
            <a:r>
              <a:rPr lang="en-US" sz="2400" dirty="0" err="1" smtClean="0"/>
              <a:t>berat</a:t>
            </a:r>
            <a:r>
              <a:rPr lang="en-US" sz="2400" dirty="0" smtClean="0"/>
              <a:t>, </a:t>
            </a:r>
            <a:r>
              <a:rPr lang="en-US" sz="2400" dirty="0" err="1" smtClean="0"/>
              <a:t>menyelam</a:t>
            </a:r>
            <a:r>
              <a:rPr lang="en-US" sz="2400" dirty="0" smtClean="0"/>
              <a:t> </a:t>
            </a:r>
            <a:r>
              <a:rPr lang="en-US" sz="2400" dirty="0" err="1" smtClean="0"/>
              <a:t>jauh</a:t>
            </a:r>
            <a:r>
              <a:rPr lang="en-US" sz="2400" dirty="0" smtClean="0"/>
              <a:t> </a:t>
            </a:r>
            <a:r>
              <a:rPr lang="en-US" sz="2400" dirty="0" err="1" smtClean="0"/>
              <a:t>kedalam</a:t>
            </a:r>
            <a:r>
              <a:rPr lang="en-US" sz="2400" dirty="0" smtClean="0"/>
              <a:t>  </a:t>
            </a:r>
            <a:r>
              <a:rPr lang="en-US" sz="2400" dirty="0" err="1" smtClean="0"/>
              <a:t>lautan</a:t>
            </a:r>
            <a:r>
              <a:rPr lang="en-US" sz="2400" dirty="0" smtClean="0"/>
              <a:t> </a:t>
            </a:r>
            <a:r>
              <a:rPr lang="en-US" sz="2400" dirty="0" err="1" smtClean="0"/>
              <a:t>untuk</a:t>
            </a:r>
            <a:r>
              <a:rPr lang="en-US" sz="2400" dirty="0" smtClean="0"/>
              <a:t> </a:t>
            </a:r>
            <a:r>
              <a:rPr lang="en-US" sz="2400" dirty="0" err="1" smtClean="0"/>
              <a:t>mencari</a:t>
            </a:r>
            <a:r>
              <a:rPr lang="en-US" sz="2400" dirty="0" smtClean="0"/>
              <a:t> </a:t>
            </a:r>
            <a:r>
              <a:rPr lang="en-US" sz="2400" dirty="0" err="1" smtClean="0"/>
              <a:t>aku</a:t>
            </a:r>
            <a:r>
              <a:rPr lang="en-US" sz="2400" dirty="0" smtClean="0"/>
              <a:t>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Pearl-in-shell_squar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78499" y="428605"/>
            <a:ext cx="4451153" cy="3338364"/>
          </a:xfrm>
          <a:prstGeom prst="ellipse">
            <a:avLst/>
          </a:prstGeom>
          <a:ln w="38100">
            <a:solidFill>
              <a:schemeClr val="tx1"/>
            </a:solidFill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reflection blurRad="6350" stA="50000" endA="295" endPos="92000" dist="101600" dir="5400000" sy="-100000" algn="bl" rotWithShape="0"/>
            <a:softEdge rad="317500"/>
          </a:effectLst>
        </p:spPr>
      </p:pic>
      <p:sp>
        <p:nvSpPr>
          <p:cNvPr id="7" name="Cloud Callout 6"/>
          <p:cNvSpPr/>
          <p:nvPr/>
        </p:nvSpPr>
        <p:spPr>
          <a:xfrm>
            <a:off x="714348" y="3429000"/>
            <a:ext cx="4857784" cy="3071834"/>
          </a:xfrm>
          <a:prstGeom prst="cloudCallout">
            <a:avLst>
              <a:gd name="adj1" fmla="val 63263"/>
              <a:gd name="adj2" fmla="val -61884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dirty="0" err="1" smtClean="0"/>
              <a:t>Engkau</a:t>
            </a:r>
            <a:r>
              <a:rPr lang="en-US" sz="2200" dirty="0" smtClean="0"/>
              <a:t> </a:t>
            </a:r>
            <a:r>
              <a:rPr lang="en-US" sz="2200" dirty="0" err="1" smtClean="0"/>
              <a:t>mungkin</a:t>
            </a:r>
            <a:r>
              <a:rPr lang="en-US" sz="2200" dirty="0" smtClean="0"/>
              <a:t> </a:t>
            </a:r>
            <a:r>
              <a:rPr lang="en-US" sz="2200" dirty="0" err="1" smtClean="0"/>
              <a:t>akan</a:t>
            </a:r>
            <a:r>
              <a:rPr lang="en-US" sz="2200" dirty="0" smtClean="0"/>
              <a:t> </a:t>
            </a:r>
            <a:r>
              <a:rPr lang="en-US" sz="2200" dirty="0" err="1" smtClean="0"/>
              <a:t>terkejut</a:t>
            </a:r>
            <a:r>
              <a:rPr lang="en-US" sz="2200" dirty="0" smtClean="0"/>
              <a:t>… </a:t>
            </a:r>
            <a:r>
              <a:rPr lang="en-US" sz="2200" dirty="0" err="1" smtClean="0"/>
              <a:t>Untuk</a:t>
            </a:r>
            <a:r>
              <a:rPr lang="en-US" sz="2200" dirty="0" smtClean="0"/>
              <a:t> </a:t>
            </a:r>
            <a:r>
              <a:rPr lang="en-US" sz="2200" dirty="0" err="1" smtClean="0"/>
              <a:t>mengetahui</a:t>
            </a:r>
            <a:r>
              <a:rPr lang="en-US" sz="2200" dirty="0" smtClean="0"/>
              <a:t> </a:t>
            </a:r>
            <a:r>
              <a:rPr lang="en-US" sz="2200" dirty="0" err="1" smtClean="0"/>
              <a:t>bahwa</a:t>
            </a:r>
            <a:r>
              <a:rPr lang="en-US" sz="2200" dirty="0" smtClean="0"/>
              <a:t> </a:t>
            </a:r>
            <a:r>
              <a:rPr lang="en-US" sz="2200" dirty="0" err="1" smtClean="0"/>
              <a:t>makin</a:t>
            </a:r>
            <a:r>
              <a:rPr lang="en-US" sz="2200" dirty="0" smtClean="0"/>
              <a:t> lama </a:t>
            </a:r>
            <a:r>
              <a:rPr lang="en-US" sz="2200" dirty="0" err="1" smtClean="0"/>
              <a:t>aku</a:t>
            </a:r>
            <a:r>
              <a:rPr lang="en-US" sz="2200" dirty="0" smtClean="0"/>
              <a:t> </a:t>
            </a:r>
            <a:r>
              <a:rPr lang="en-US" sz="2200" dirty="0" err="1" smtClean="0"/>
              <a:t>terlindung</a:t>
            </a:r>
            <a:r>
              <a:rPr lang="en-US" sz="2200" dirty="0" smtClean="0"/>
              <a:t>, </a:t>
            </a:r>
            <a:r>
              <a:rPr lang="en-US" sz="2200" dirty="0" err="1" smtClean="0"/>
              <a:t>makin</a:t>
            </a:r>
            <a:r>
              <a:rPr lang="en-US" sz="2200" dirty="0" smtClean="0"/>
              <a:t> </a:t>
            </a:r>
            <a:r>
              <a:rPr lang="en-US" sz="2200" dirty="0" err="1" smtClean="0"/>
              <a:t>indah</a:t>
            </a:r>
            <a:r>
              <a:rPr lang="en-US" sz="2200" dirty="0" smtClean="0"/>
              <a:t> </a:t>
            </a:r>
            <a:r>
              <a:rPr lang="en-US" sz="2200" dirty="0" err="1" smtClean="0"/>
              <a:t>dan</a:t>
            </a:r>
            <a:r>
              <a:rPr lang="en-US" sz="2200" dirty="0" smtClean="0"/>
              <a:t> </a:t>
            </a:r>
            <a:r>
              <a:rPr lang="en-US" sz="2200" dirty="0" err="1" smtClean="0"/>
              <a:t>cemerlanglah</a:t>
            </a:r>
            <a:r>
              <a:rPr lang="en-US" sz="2200" dirty="0" smtClean="0"/>
              <a:t> </a:t>
            </a:r>
            <a:r>
              <a:rPr lang="en-US" sz="2200" dirty="0" err="1" smtClean="0"/>
              <a:t>keadaanku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259</Words>
  <Application>Microsoft Office PowerPoint</Application>
  <PresentationFormat>On-screen Show (4:3)</PresentationFormat>
  <Paragraphs>20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Mutiara  dan Bunga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Keutamaan Wanita</vt:lpstr>
      <vt:lpstr>Slide 13</vt:lpstr>
      <vt:lpstr>Slide 14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Labkom14</cp:lastModifiedBy>
  <cp:revision>32</cp:revision>
  <dcterms:created xsi:type="dcterms:W3CDTF">2011-12-21T07:06:45Z</dcterms:created>
  <dcterms:modified xsi:type="dcterms:W3CDTF">2012-01-13T04:33:25Z</dcterms:modified>
</cp:coreProperties>
</file>