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72" r:id="rId5"/>
    <p:sldId id="260" r:id="rId6"/>
    <p:sldId id="266" r:id="rId7"/>
    <p:sldId id="273" r:id="rId8"/>
    <p:sldId id="262" r:id="rId9"/>
    <p:sldId id="274" r:id="rId10"/>
    <p:sldId id="275" r:id="rId11"/>
    <p:sldId id="276" r:id="rId12"/>
    <p:sldId id="261" r:id="rId13"/>
    <p:sldId id="270" r:id="rId14"/>
    <p:sldId id="271" r:id="rId15"/>
    <p:sldId id="268" r:id="rId16"/>
    <p:sldId id="269" r:id="rId17"/>
  </p:sldIdLst>
  <p:sldSz cx="12192000" cy="6858000"/>
  <p:notesSz cx="6858000" cy="9144000"/>
  <p:defaultTextStyle>
    <a:defPPr lvl="0">
      <a:defRPr lang="en-US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0662" autoAdjust="0"/>
    <p:restoredTop sz="94660"/>
  </p:normalViewPr>
  <p:slideViewPr>
    <p:cSldViewPr snapToGrid="0">
      <p:cViewPr>
        <p:scale>
          <a:sx n="50" d="100"/>
          <a:sy n="50" d="100"/>
        </p:scale>
        <p:origin x="450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169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133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58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355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919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0827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576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511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1980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87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480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5B80D-0A5C-4177-8C3A-C6167CE7B0E6}" type="datetimeFigureOut">
              <a:rPr lang="en-GB" smtClean="0"/>
              <a:t>12/03/2022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3747E-88FF-4BCA-ADF1-5B96D7819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526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34966" y="1074509"/>
            <a:ext cx="9655272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OM" sz="4000" b="1" cap="none" spc="0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(مهارتي المحادثة وقراءة</a:t>
            </a:r>
            <a:r>
              <a:rPr lang="ar-OM" sz="40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)</a:t>
            </a:r>
            <a:r>
              <a:rPr lang="en-US" sz="4000" b="1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 </a:t>
            </a:r>
          </a:p>
          <a:p>
            <a:pPr algn="r"/>
            <a:endParaRPr lang="en-US" sz="4000" b="1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Sultan bold" pitchFamily="2" charset="-78"/>
            </a:endParaRPr>
          </a:p>
          <a:p>
            <a:pPr algn="r"/>
            <a:endParaRPr lang="ar-OM" sz="4000" b="1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Sultan bold" pitchFamily="2" charset="-78"/>
            </a:endParaRPr>
          </a:p>
          <a:p>
            <a:pPr algn="ctr"/>
            <a:r>
              <a:rPr lang="ar-OM" sz="8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هل يحب سامح النصائح؟</a:t>
            </a:r>
          </a:p>
          <a:p>
            <a:pPr algn="ctr"/>
            <a:endParaRPr lang="ar-OM" sz="8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Sultan bold" pitchFamily="2" charset="-78"/>
            </a:endParaRPr>
          </a:p>
          <a:p>
            <a:r>
              <a:rPr lang="ar-OM" sz="4800" b="1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إعداد: أ. أميمة العامرية.</a:t>
            </a:r>
            <a:endParaRPr lang="en-US" sz="48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Sultan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4790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4AC60E5C-21CE-463D-92E2-838242F35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/>
          </a:p>
        </p:txBody>
      </p:sp>
      <p:pic>
        <p:nvPicPr>
          <p:cNvPr id="5" name="عنصر نائب للمحتوى 4" descr="صورة تحتوي على نص&#10;&#10;تم إنشاء الوصف تلقائياً">
            <a:extLst>
              <a:ext uri="{FF2B5EF4-FFF2-40B4-BE49-F238E27FC236}">
                <a16:creationId xmlns:a16="http://schemas.microsoft.com/office/drawing/2014/main" id="{B71E7D2B-A870-48F8-A495-AB6C309093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33350" y="0"/>
            <a:ext cx="12325350" cy="6858000"/>
          </a:xfrm>
        </p:spPr>
      </p:pic>
    </p:spTree>
    <p:extLst>
      <p:ext uri="{BB962C8B-B14F-4D97-AF65-F5344CB8AC3E}">
        <p14:creationId xmlns:p14="http://schemas.microsoft.com/office/powerpoint/2010/main" val="4005473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A55249EB-BCFF-4965-B9D6-F911357F4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/>
          </a:p>
        </p:txBody>
      </p:sp>
      <p:pic>
        <p:nvPicPr>
          <p:cNvPr id="5" name="عنصر نائب للمحتوى 4" descr="صورة تحتوي على نص&#10;&#10;تم إنشاء الوصف تلقائياً">
            <a:extLst>
              <a:ext uri="{FF2B5EF4-FFF2-40B4-BE49-F238E27FC236}">
                <a16:creationId xmlns:a16="http://schemas.microsoft.com/office/drawing/2014/main" id="{4F92252A-9DD2-493F-8F87-A0883D6E6E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33350" y="0"/>
            <a:ext cx="12325350" cy="6858000"/>
          </a:xfrm>
        </p:spPr>
      </p:pic>
    </p:spTree>
    <p:extLst>
      <p:ext uri="{BB962C8B-B14F-4D97-AF65-F5344CB8AC3E}">
        <p14:creationId xmlns:p14="http://schemas.microsoft.com/office/powerpoint/2010/main" val="2440010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1"/>
          <p:cNvSpPr/>
          <p:nvPr/>
        </p:nvSpPr>
        <p:spPr>
          <a:xfrm>
            <a:off x="394316" y="1748239"/>
            <a:ext cx="3466465" cy="2730500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云形 1"/>
          <p:cNvSpPr/>
          <p:nvPr/>
        </p:nvSpPr>
        <p:spPr>
          <a:xfrm>
            <a:off x="4104974" y="2476233"/>
            <a:ext cx="3466465" cy="2730500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云形 1"/>
          <p:cNvSpPr/>
          <p:nvPr/>
        </p:nvSpPr>
        <p:spPr>
          <a:xfrm>
            <a:off x="8132301" y="2053039"/>
            <a:ext cx="3466465" cy="2730500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مستطيل 1">
            <a:extLst>
              <a:ext uri="{FF2B5EF4-FFF2-40B4-BE49-F238E27FC236}">
                <a16:creationId xmlns:a16="http://schemas.microsoft.com/office/drawing/2014/main" id="{C420AF2B-63EE-4581-922F-3799C814061A}"/>
              </a:ext>
            </a:extLst>
          </p:cNvPr>
          <p:cNvSpPr/>
          <p:nvPr/>
        </p:nvSpPr>
        <p:spPr>
          <a:xfrm>
            <a:off x="8240167" y="2053039"/>
            <a:ext cx="3250731" cy="2547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4400" b="1" dirty="0">
                <a:solidFill>
                  <a:srgbClr val="C00000"/>
                </a:solidFill>
              </a:rPr>
              <a:t>مُهَذبا:  </a:t>
            </a:r>
            <a:r>
              <a:rPr lang="ar-OM" sz="4400" b="1" dirty="0">
                <a:solidFill>
                  <a:schemeClr val="tx1"/>
                </a:solidFill>
              </a:rPr>
              <a:t>مطيع و مؤدب</a:t>
            </a: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52BA949C-5CDA-434F-99D6-F2BC2748DC77}"/>
              </a:ext>
            </a:extLst>
          </p:cNvPr>
          <p:cNvSpPr/>
          <p:nvPr/>
        </p:nvSpPr>
        <p:spPr>
          <a:xfrm>
            <a:off x="4302062" y="2433173"/>
            <a:ext cx="3250731" cy="2547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4400" b="1" dirty="0">
                <a:solidFill>
                  <a:srgbClr val="C00000"/>
                </a:solidFill>
              </a:rPr>
              <a:t>يَظْفَرَ:  </a:t>
            </a:r>
            <a:r>
              <a:rPr lang="ar-OM" sz="4400" b="1" dirty="0">
                <a:solidFill>
                  <a:schemeClr val="tx1"/>
                </a:solidFill>
              </a:rPr>
              <a:t>يَنالَ</a:t>
            </a: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2162A972-D7F9-4497-94C6-982CF23DFEB4}"/>
              </a:ext>
            </a:extLst>
          </p:cNvPr>
          <p:cNvSpPr/>
          <p:nvPr/>
        </p:nvSpPr>
        <p:spPr>
          <a:xfrm>
            <a:off x="329232" y="1956054"/>
            <a:ext cx="3250731" cy="2547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أَدْرَكَ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OM" sz="44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فَهِمَ</a:t>
            </a:r>
            <a:endParaRPr kumimoji="0" lang="ar-OM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مستطيل 10">
            <a:extLst>
              <a:ext uri="{FF2B5EF4-FFF2-40B4-BE49-F238E27FC236}">
                <a16:creationId xmlns:a16="http://schemas.microsoft.com/office/drawing/2014/main" id="{422C9B4D-F564-4919-A751-33BDFCA8FFA6}"/>
              </a:ext>
            </a:extLst>
          </p:cNvPr>
          <p:cNvSpPr/>
          <p:nvPr/>
        </p:nvSpPr>
        <p:spPr>
          <a:xfrm>
            <a:off x="6508347" y="-177541"/>
            <a:ext cx="3250731" cy="2547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OM" sz="6600" b="1" dirty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المفردات:</a:t>
            </a:r>
            <a:endParaRPr kumimoji="0" lang="ar-OM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1"/>
          <p:cNvSpPr/>
          <p:nvPr/>
        </p:nvSpPr>
        <p:spPr>
          <a:xfrm>
            <a:off x="4745743" y="1550092"/>
            <a:ext cx="6853024" cy="3528869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" name="مستطيل 1">
            <a:extLst>
              <a:ext uri="{FF2B5EF4-FFF2-40B4-BE49-F238E27FC236}">
                <a16:creationId xmlns:a16="http://schemas.microsoft.com/office/drawing/2014/main" id="{C420AF2B-63EE-4581-922F-3799C814061A}"/>
              </a:ext>
            </a:extLst>
          </p:cNvPr>
          <p:cNvSpPr/>
          <p:nvPr/>
        </p:nvSpPr>
        <p:spPr>
          <a:xfrm>
            <a:off x="5064369" y="1603717"/>
            <a:ext cx="6426529" cy="3291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OM" sz="4400" b="1" dirty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لَخِّص القِصَّةَ بأسلوبكَ</a:t>
            </a:r>
            <a:r>
              <a:rPr kumimoji="0" lang="ar-OM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؟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OM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06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1"/>
          <p:cNvSpPr/>
          <p:nvPr/>
        </p:nvSpPr>
        <p:spPr>
          <a:xfrm>
            <a:off x="2669488" y="1255541"/>
            <a:ext cx="6853024" cy="4346917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" name="مستطيل 1">
            <a:extLst>
              <a:ext uri="{FF2B5EF4-FFF2-40B4-BE49-F238E27FC236}">
                <a16:creationId xmlns:a16="http://schemas.microsoft.com/office/drawing/2014/main" id="{C420AF2B-63EE-4581-922F-3799C814061A}"/>
              </a:ext>
            </a:extLst>
          </p:cNvPr>
          <p:cNvSpPr/>
          <p:nvPr/>
        </p:nvSpPr>
        <p:spPr>
          <a:xfrm>
            <a:off x="3095983" y="2208628"/>
            <a:ext cx="6426529" cy="3291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OM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صورة 3">
            <a:extLst>
              <a:ext uri="{FF2B5EF4-FFF2-40B4-BE49-F238E27FC236}">
                <a16:creationId xmlns:a16="http://schemas.microsoft.com/office/drawing/2014/main" id="{5E1E9D53-CA5F-449E-8EC0-482C54814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753850" cy="6858000"/>
          </a:xfrm>
          <a:prstGeom prst="rect">
            <a:avLst/>
          </a:prstGeom>
        </p:spPr>
      </p:pic>
      <p:sp>
        <p:nvSpPr>
          <p:cNvPr id="5" name="نجمة: 5 نقاط 4">
            <a:extLst>
              <a:ext uri="{FF2B5EF4-FFF2-40B4-BE49-F238E27FC236}">
                <a16:creationId xmlns:a16="http://schemas.microsoft.com/office/drawing/2014/main" id="{8351DEF7-458E-42D7-B757-20330DFEBBE5}"/>
              </a:ext>
            </a:extLst>
          </p:cNvPr>
          <p:cNvSpPr/>
          <p:nvPr/>
        </p:nvSpPr>
        <p:spPr>
          <a:xfrm>
            <a:off x="5391150" y="892712"/>
            <a:ext cx="704850" cy="514350"/>
          </a:xfrm>
          <a:prstGeom prst="star5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7" name="نجمة: 6 نقاط 6">
            <a:extLst>
              <a:ext uri="{FF2B5EF4-FFF2-40B4-BE49-F238E27FC236}">
                <a16:creationId xmlns:a16="http://schemas.microsoft.com/office/drawing/2014/main" id="{C9271425-61AE-4132-B25A-51085DDCF73F}"/>
              </a:ext>
            </a:extLst>
          </p:cNvPr>
          <p:cNvSpPr/>
          <p:nvPr/>
        </p:nvSpPr>
        <p:spPr>
          <a:xfrm>
            <a:off x="5391150" y="2019300"/>
            <a:ext cx="533400" cy="514350"/>
          </a:xfrm>
          <a:prstGeom prst="star6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9" name="نجمة: 6 نقاط 8">
            <a:extLst>
              <a:ext uri="{FF2B5EF4-FFF2-40B4-BE49-F238E27FC236}">
                <a16:creationId xmlns:a16="http://schemas.microsoft.com/office/drawing/2014/main" id="{51D60ABD-99FA-4C99-B7FC-D163CFEA405C}"/>
              </a:ext>
            </a:extLst>
          </p:cNvPr>
          <p:cNvSpPr/>
          <p:nvPr/>
        </p:nvSpPr>
        <p:spPr>
          <a:xfrm>
            <a:off x="5391150" y="4591050"/>
            <a:ext cx="533400" cy="70485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9784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1"/>
          <p:cNvSpPr/>
          <p:nvPr/>
        </p:nvSpPr>
        <p:spPr>
          <a:xfrm>
            <a:off x="8132301" y="2053039"/>
            <a:ext cx="3466465" cy="2730500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" name="مستطيل 1">
            <a:extLst>
              <a:ext uri="{FF2B5EF4-FFF2-40B4-BE49-F238E27FC236}">
                <a16:creationId xmlns:a16="http://schemas.microsoft.com/office/drawing/2014/main" id="{C420AF2B-63EE-4581-922F-3799C814061A}"/>
              </a:ext>
            </a:extLst>
          </p:cNvPr>
          <p:cNvSpPr/>
          <p:nvPr/>
        </p:nvSpPr>
        <p:spPr>
          <a:xfrm>
            <a:off x="8240167" y="2053039"/>
            <a:ext cx="3250731" cy="2547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ما هي نصائح التي تقدمها والدة سامح له؟؟</a:t>
            </a: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B05D735B-2621-44E6-AE9C-0D35F7DA6755}"/>
              </a:ext>
            </a:extLst>
          </p:cNvPr>
          <p:cNvSpPr/>
          <p:nvPr/>
        </p:nvSpPr>
        <p:spPr>
          <a:xfrm>
            <a:off x="6305998" y="-494057"/>
            <a:ext cx="3250731" cy="2547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OM" sz="4400" b="1" dirty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التقويم الختامي</a:t>
            </a:r>
            <a:endParaRPr kumimoji="0" lang="ar-OM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98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4BEE008-416C-401A-8819-321DE09DC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605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ar-OM" sz="4800" b="1" dirty="0">
                <a:solidFill>
                  <a:srgbClr val="C00000"/>
                </a:solidFill>
              </a:rPr>
              <a:t>الواجب المنزلي</a:t>
            </a:r>
          </a:p>
        </p:txBody>
      </p:sp>
      <p:pic>
        <p:nvPicPr>
          <p:cNvPr id="7" name="صورة 6">
            <a:extLst>
              <a:ext uri="{FF2B5EF4-FFF2-40B4-BE49-F238E27FC236}">
                <a16:creationId xmlns:a16="http://schemas.microsoft.com/office/drawing/2014/main" id="{177D5F5E-1684-4FDF-B0D7-6CA94181A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1018"/>
            <a:ext cx="12191999" cy="53926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949740990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26" y="334244"/>
            <a:ext cx="11149781" cy="5810641"/>
          </a:xfrm>
          <a:prstGeom prst="rect">
            <a:avLst/>
          </a:prstGeom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8993D88F-D692-4F33-9888-42DA7FE2DC9A}"/>
              </a:ext>
            </a:extLst>
          </p:cNvPr>
          <p:cNvSpPr/>
          <p:nvPr/>
        </p:nvSpPr>
        <p:spPr>
          <a:xfrm>
            <a:off x="3304210" y="41291"/>
            <a:ext cx="5583581" cy="21852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9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التعلم القبلي</a:t>
            </a:r>
          </a:p>
          <a:p>
            <a:pPr algn="ctr"/>
            <a:r>
              <a:rPr lang="ar-OM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حول الجمل</a:t>
            </a:r>
            <a:r>
              <a:rPr lang="ar-OM" sz="40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 الآتية إلى جمل منفية:</a:t>
            </a:r>
            <a:endParaRPr lang="en-US" sz="20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Sultan bold" pitchFamily="2" charset="-78"/>
            </a:endParaRPr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D082C4FB-838D-4811-A3B6-4BAA4D6CB59D}"/>
              </a:ext>
            </a:extLst>
          </p:cNvPr>
          <p:cNvSpPr txBox="1"/>
          <p:nvPr/>
        </p:nvSpPr>
        <p:spPr>
          <a:xfrm rot="21167842">
            <a:off x="8336144" y="2208514"/>
            <a:ext cx="252174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OM" sz="4000" b="1" dirty="0">
                <a:solidFill>
                  <a:schemeClr val="tx1"/>
                </a:solidFill>
              </a:rPr>
              <a:t>1-حضر الزوار إلى المدرسة</a:t>
            </a:r>
            <a:r>
              <a:rPr lang="ar-OM" sz="4800" b="1" dirty="0">
                <a:solidFill>
                  <a:schemeClr val="tx1"/>
                </a:solidFill>
              </a:rPr>
              <a:t>.</a:t>
            </a:r>
            <a:endParaRPr lang="ar-OM" sz="6600" b="1" dirty="0">
              <a:solidFill>
                <a:schemeClr val="tx1"/>
              </a:solidFill>
            </a:endParaRPr>
          </a:p>
        </p:txBody>
      </p:sp>
      <p:sp>
        <p:nvSpPr>
          <p:cNvPr id="2" name="مربع نص 1">
            <a:extLst>
              <a:ext uri="{FF2B5EF4-FFF2-40B4-BE49-F238E27FC236}">
                <a16:creationId xmlns:a16="http://schemas.microsoft.com/office/drawing/2014/main" id="{74099976-EBA4-4A1F-B5C8-6F447316FB06}"/>
              </a:ext>
            </a:extLst>
          </p:cNvPr>
          <p:cNvSpPr txBox="1"/>
          <p:nvPr/>
        </p:nvSpPr>
        <p:spPr>
          <a:xfrm rot="20743194">
            <a:off x="5743075" y="2895983"/>
            <a:ext cx="1796716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OM" sz="4000" b="1" dirty="0"/>
              <a:t>2-أُحِبُ الجراثيم</a:t>
            </a:r>
            <a:endParaRPr lang="ar-OM" b="1" dirty="0"/>
          </a:p>
        </p:txBody>
      </p:sp>
      <p:sp>
        <p:nvSpPr>
          <p:cNvPr id="6" name="مربع نص 5">
            <a:extLst>
              <a:ext uri="{FF2B5EF4-FFF2-40B4-BE49-F238E27FC236}">
                <a16:creationId xmlns:a16="http://schemas.microsoft.com/office/drawing/2014/main" id="{9D12DA1D-9C73-4C31-ADCC-87CC7ECBE768}"/>
              </a:ext>
            </a:extLst>
          </p:cNvPr>
          <p:cNvSpPr txBox="1"/>
          <p:nvPr/>
        </p:nvSpPr>
        <p:spPr>
          <a:xfrm rot="20989124">
            <a:off x="1491916" y="2935705"/>
            <a:ext cx="333675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OM" sz="4000" b="1" dirty="0"/>
              <a:t>3- كتب الولدُ الدرسَ</a:t>
            </a:r>
            <a:r>
              <a:rPr lang="ar-OM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4487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52" y="0"/>
            <a:ext cx="7923175" cy="5543587"/>
          </a:xfrm>
          <a:prstGeom prst="rect">
            <a:avLst/>
          </a:prstGeom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00CB2FBA-1332-4BBA-A991-9688B3526D0C}"/>
              </a:ext>
            </a:extLst>
          </p:cNvPr>
          <p:cNvSpPr/>
          <p:nvPr/>
        </p:nvSpPr>
        <p:spPr>
          <a:xfrm>
            <a:off x="9065680" y="1612830"/>
            <a:ext cx="26917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9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التمهيد</a:t>
            </a:r>
            <a:endParaRPr lang="en-US" sz="6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Sultan bold" pitchFamily="2" charset="-78"/>
            </a:endParaRPr>
          </a:p>
        </p:txBody>
      </p:sp>
      <p:sp>
        <p:nvSpPr>
          <p:cNvPr id="2" name="مستطيل 1">
            <a:extLst>
              <a:ext uri="{FF2B5EF4-FFF2-40B4-BE49-F238E27FC236}">
                <a16:creationId xmlns:a16="http://schemas.microsoft.com/office/drawing/2014/main" id="{8A6ED804-391F-40FC-BABB-B7C2086E0B30}"/>
              </a:ext>
            </a:extLst>
          </p:cNvPr>
          <p:cNvSpPr/>
          <p:nvPr/>
        </p:nvSpPr>
        <p:spPr>
          <a:xfrm>
            <a:off x="2278966" y="253218"/>
            <a:ext cx="6302326" cy="5120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 sz="2800" b="1" dirty="0">
              <a:solidFill>
                <a:schemeClr val="tx1"/>
              </a:solidFill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5AED25EE-00C1-4870-BFA1-B02D3C80B532}"/>
              </a:ext>
            </a:extLst>
          </p:cNvPr>
          <p:cNvSpPr/>
          <p:nvPr/>
        </p:nvSpPr>
        <p:spPr>
          <a:xfrm>
            <a:off x="434557" y="703385"/>
            <a:ext cx="8206070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7200" b="1" dirty="0">
                <a:solidFill>
                  <a:srgbClr val="00B050"/>
                </a:solidFill>
              </a:rPr>
              <a:t>ما عاقبة من لا يسمع النصائح؟</a:t>
            </a:r>
          </a:p>
          <a:p>
            <a:pPr algn="ctr"/>
            <a:endParaRPr lang="ar-OM" sz="7200" b="1" dirty="0">
              <a:solidFill>
                <a:srgbClr val="00B050"/>
              </a:solidFill>
            </a:endParaRPr>
          </a:p>
        </p:txBody>
      </p:sp>
      <p:pic>
        <p:nvPicPr>
          <p:cNvPr id="6" name="WhatsApp Video 2022-03-12 at 12.01.59 PM">
            <a:hlinkClick r:id="" action="ppaction://media"/>
            <a:extLst>
              <a:ext uri="{FF2B5EF4-FFF2-40B4-BE49-F238E27FC236}">
                <a16:creationId xmlns:a16="http://schemas.microsoft.com/office/drawing/2014/main" id="{7987657D-D9C8-4E45-BAFA-08F84CC8C98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03" y="2105922"/>
            <a:ext cx="8631123" cy="475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6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01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17" y="0"/>
            <a:ext cx="7923175" cy="5543587"/>
          </a:xfrm>
          <a:prstGeom prst="rect">
            <a:avLst/>
          </a:prstGeom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00CB2FBA-1332-4BBA-A991-9688B3526D0C}"/>
              </a:ext>
            </a:extLst>
          </p:cNvPr>
          <p:cNvSpPr/>
          <p:nvPr/>
        </p:nvSpPr>
        <p:spPr>
          <a:xfrm>
            <a:off x="717452" y="1508115"/>
            <a:ext cx="9991315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60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عنوان الدرس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Sultan bold" pitchFamily="2" charset="-78"/>
            </a:endParaRPr>
          </a:p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؟ ؟ ؟</a:t>
            </a:r>
          </a:p>
          <a:p>
            <a:pPr algn="ctr"/>
            <a:endParaRPr lang="ar-OM" sz="6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Sultan bold" pitchFamily="2" charset="-78"/>
            </a:endParaRPr>
          </a:p>
        </p:txBody>
      </p:sp>
      <p:sp>
        <p:nvSpPr>
          <p:cNvPr id="2" name="مستطيل 1">
            <a:extLst>
              <a:ext uri="{FF2B5EF4-FFF2-40B4-BE49-F238E27FC236}">
                <a16:creationId xmlns:a16="http://schemas.microsoft.com/office/drawing/2014/main" id="{8A6ED804-391F-40FC-BABB-B7C2086E0B30}"/>
              </a:ext>
            </a:extLst>
          </p:cNvPr>
          <p:cNvSpPr/>
          <p:nvPr/>
        </p:nvSpPr>
        <p:spPr>
          <a:xfrm>
            <a:off x="2278966" y="253218"/>
            <a:ext cx="6302326" cy="5120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 sz="2800" b="1" dirty="0">
              <a:solidFill>
                <a:schemeClr val="tx1"/>
              </a:solidFill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5AED25EE-00C1-4870-BFA1-B02D3C80B532}"/>
              </a:ext>
            </a:extLst>
          </p:cNvPr>
          <p:cNvSpPr/>
          <p:nvPr/>
        </p:nvSpPr>
        <p:spPr>
          <a:xfrm>
            <a:off x="434557" y="703385"/>
            <a:ext cx="8206070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 sz="7200" b="1" dirty="0">
              <a:solidFill>
                <a:srgbClr val="00B050"/>
              </a:solidFill>
            </a:endParaRPr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F0A85059-CBFE-4FFC-A131-CBB4F8142D76}"/>
              </a:ext>
            </a:extLst>
          </p:cNvPr>
          <p:cNvSpPr/>
          <p:nvPr/>
        </p:nvSpPr>
        <p:spPr>
          <a:xfrm>
            <a:off x="1607432" y="2967335"/>
            <a:ext cx="897713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96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سامح لا يحب النصائح</a:t>
            </a:r>
          </a:p>
        </p:txBody>
      </p:sp>
    </p:spTree>
    <p:extLst>
      <p:ext uri="{BB962C8B-B14F-4D97-AF65-F5344CB8AC3E}">
        <p14:creationId xmlns:p14="http://schemas.microsoft.com/office/powerpoint/2010/main" val="181551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420" y="1312946"/>
            <a:ext cx="4323381" cy="34908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533" y="2582460"/>
            <a:ext cx="3980570" cy="32140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387" y="1632155"/>
            <a:ext cx="4323381" cy="34908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54A171-97A6-4B30-9A21-7E233239A93C}"/>
              </a:ext>
            </a:extLst>
          </p:cNvPr>
          <p:cNvSpPr/>
          <p:nvPr/>
        </p:nvSpPr>
        <p:spPr>
          <a:xfrm>
            <a:off x="3743416" y="173817"/>
            <a:ext cx="55146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9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Sultan bold" pitchFamily="2" charset="-78"/>
              </a:rPr>
              <a:t>أهداف الدرس</a:t>
            </a:r>
            <a:endParaRPr lang="en-US" sz="6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Sultan bold" pitchFamily="2" charset="-78"/>
            </a:endParaRPr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id="{5B519E82-ACFB-4FE7-ACA4-44D951C40600}"/>
              </a:ext>
            </a:extLst>
          </p:cNvPr>
          <p:cNvSpPr txBox="1"/>
          <p:nvPr/>
        </p:nvSpPr>
        <p:spPr>
          <a:xfrm>
            <a:off x="7276220" y="2530142"/>
            <a:ext cx="61686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أتحدث عن الصورةِ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تحدثاً سليماً.</a:t>
            </a:r>
          </a:p>
        </p:txBody>
      </p:sp>
      <p:sp>
        <p:nvSpPr>
          <p:cNvPr id="9" name="مربع نص 8">
            <a:extLst>
              <a:ext uri="{FF2B5EF4-FFF2-40B4-BE49-F238E27FC236}">
                <a16:creationId xmlns:a16="http://schemas.microsoft.com/office/drawing/2014/main" id="{6AF6B796-F40B-4AD4-8412-AFCDB64E1D92}"/>
              </a:ext>
            </a:extLst>
          </p:cNvPr>
          <p:cNvSpPr txBox="1"/>
          <p:nvPr/>
        </p:nvSpPr>
        <p:spPr>
          <a:xfrm>
            <a:off x="2893906" y="3413312"/>
            <a:ext cx="6794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أقرأ النصَّ قراءة صحيحة.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مربع نص 10">
            <a:extLst>
              <a:ext uri="{FF2B5EF4-FFF2-40B4-BE49-F238E27FC236}">
                <a16:creationId xmlns:a16="http://schemas.microsoft.com/office/drawing/2014/main" id="{809123AD-1674-47EF-BBE8-66D96ADDEE2B}"/>
              </a:ext>
            </a:extLst>
          </p:cNvPr>
          <p:cNvSpPr txBox="1"/>
          <p:nvPr/>
        </p:nvSpPr>
        <p:spPr>
          <a:xfrm>
            <a:off x="3073383" y="4452580"/>
            <a:ext cx="6794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أجيب على أسئلة الكتاب.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مربع نص 12">
            <a:extLst>
              <a:ext uri="{FF2B5EF4-FFF2-40B4-BE49-F238E27FC236}">
                <a16:creationId xmlns:a16="http://schemas.microsoft.com/office/drawing/2014/main" id="{0330B92F-BE06-432C-877C-2A50D83317E8}"/>
              </a:ext>
            </a:extLst>
          </p:cNvPr>
          <p:cNvSpPr txBox="1"/>
          <p:nvPr/>
        </p:nvSpPr>
        <p:spPr>
          <a:xfrm>
            <a:off x="-1015905" y="2516767"/>
            <a:ext cx="680172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أستخرج المفردات الصعبة من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النص وأوظفها في جملة مفيدة.</a:t>
            </a:r>
          </a:p>
        </p:txBody>
      </p:sp>
    </p:spTree>
    <p:extLst>
      <p:ext uri="{BB962C8B-B14F-4D97-AF65-F5344CB8AC3E}">
        <p14:creationId xmlns:p14="http://schemas.microsoft.com/office/powerpoint/2010/main" val="338854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7E8B1D8-B833-4E83-B2E8-3BDBDD2D2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/>
          </a:p>
        </p:txBody>
      </p:sp>
      <p:pic>
        <p:nvPicPr>
          <p:cNvPr id="7" name="عنصر نائب للمحتوى 6">
            <a:extLst>
              <a:ext uri="{FF2B5EF4-FFF2-40B4-BE49-F238E27FC236}">
                <a16:creationId xmlns:a16="http://schemas.microsoft.com/office/drawing/2014/main" id="{3A7352A8-6AE4-4AA8-A17D-7767CF3DBA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28600" y="0"/>
            <a:ext cx="12649199" cy="6858000"/>
          </a:xfrm>
        </p:spPr>
      </p:pic>
      <p:sp>
        <p:nvSpPr>
          <p:cNvPr id="8" name="مربع نص 7">
            <a:extLst>
              <a:ext uri="{FF2B5EF4-FFF2-40B4-BE49-F238E27FC236}">
                <a16:creationId xmlns:a16="http://schemas.microsoft.com/office/drawing/2014/main" id="{E7574E6D-B94C-4C66-A68B-F577C5D86853}"/>
              </a:ext>
            </a:extLst>
          </p:cNvPr>
          <p:cNvSpPr txBox="1"/>
          <p:nvPr/>
        </p:nvSpPr>
        <p:spPr>
          <a:xfrm>
            <a:off x="0" y="5831155"/>
            <a:ext cx="104394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OM" sz="3600" b="1" dirty="0">
                <a:solidFill>
                  <a:srgbClr val="C00000"/>
                </a:solidFill>
              </a:rPr>
              <a:t>اللعب في الحدائق أو في الملعب بعيداً عن الشوارع والأماكن الخطرة</a:t>
            </a:r>
          </a:p>
        </p:txBody>
      </p:sp>
      <p:sp>
        <p:nvSpPr>
          <p:cNvPr id="9" name="مربع نص 8">
            <a:extLst>
              <a:ext uri="{FF2B5EF4-FFF2-40B4-BE49-F238E27FC236}">
                <a16:creationId xmlns:a16="http://schemas.microsoft.com/office/drawing/2014/main" id="{8C584950-14CF-4F1E-8373-99318E9CF5AE}"/>
              </a:ext>
            </a:extLst>
          </p:cNvPr>
          <p:cNvSpPr txBox="1"/>
          <p:nvPr/>
        </p:nvSpPr>
        <p:spPr>
          <a:xfrm>
            <a:off x="381000" y="5011341"/>
            <a:ext cx="43815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OM" sz="2800" b="1" dirty="0">
                <a:solidFill>
                  <a:srgbClr val="C00000"/>
                </a:solidFill>
              </a:rPr>
              <a:t>سلوك خاطئ لانهم يلعبوا في الشارع</a:t>
            </a:r>
          </a:p>
        </p:txBody>
      </p:sp>
    </p:spTree>
    <p:extLst>
      <p:ext uri="{BB962C8B-B14F-4D97-AF65-F5344CB8AC3E}">
        <p14:creationId xmlns:p14="http://schemas.microsoft.com/office/powerpoint/2010/main" val="12087110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4F61C278-C586-4E03-B1DE-FE35AF86E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 dirty="0"/>
          </a:p>
        </p:txBody>
      </p:sp>
      <p:pic>
        <p:nvPicPr>
          <p:cNvPr id="5" name="عنصر نائب للمحتوى 4">
            <a:extLst>
              <a:ext uri="{FF2B5EF4-FFF2-40B4-BE49-F238E27FC236}">
                <a16:creationId xmlns:a16="http://schemas.microsoft.com/office/drawing/2014/main" id="{DCE713EF-5B31-4B1D-A6EF-2D66250677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1944350" cy="6858000"/>
          </a:xfr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id="{2DCAA9A6-403C-417A-B21B-592C5BB3DD4A}"/>
              </a:ext>
            </a:extLst>
          </p:cNvPr>
          <p:cNvSpPr txBox="1"/>
          <p:nvPr/>
        </p:nvSpPr>
        <p:spPr>
          <a:xfrm>
            <a:off x="2705100" y="1423988"/>
            <a:ext cx="6229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OM" sz="4800" b="1" dirty="0">
                <a:solidFill>
                  <a:srgbClr val="C00000"/>
                </a:solidFill>
              </a:rPr>
              <a:t>هَلْ يُحِبُّ سامِحٌ النَّصائِحَ؟</a:t>
            </a:r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id="{C7BC8E2E-31CE-40F8-BDD4-DBE19636E58E}"/>
              </a:ext>
            </a:extLst>
          </p:cNvPr>
          <p:cNvSpPr txBox="1"/>
          <p:nvPr/>
        </p:nvSpPr>
        <p:spPr>
          <a:xfrm>
            <a:off x="2514600" y="2598003"/>
            <a:ext cx="622935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OM" sz="4800" b="1" dirty="0">
                <a:solidFill>
                  <a:srgbClr val="C00000"/>
                </a:solidFill>
              </a:rPr>
              <a:t>محمد أمين سعداوي</a:t>
            </a:r>
          </a:p>
        </p:txBody>
      </p:sp>
    </p:spTree>
    <p:extLst>
      <p:ext uri="{BB962C8B-B14F-4D97-AF65-F5344CB8AC3E}">
        <p14:creationId xmlns:p14="http://schemas.microsoft.com/office/powerpoint/2010/main" val="59008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F46773E7-AA57-4CC5-980B-8464FE3C1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 dirty="0"/>
          </a:p>
        </p:txBody>
      </p:sp>
      <p:pic>
        <p:nvPicPr>
          <p:cNvPr id="6" name="WhatsApp Video 2022-03-12 at 12.13.37 PM (1)">
            <a:hlinkClick r:id="" action="ppaction://media"/>
            <a:extLst>
              <a:ext uri="{FF2B5EF4-FFF2-40B4-BE49-F238E27FC236}">
                <a16:creationId xmlns:a16="http://schemas.microsoft.com/office/drawing/2014/main" id="{4A9B1D51-B5F2-45AB-B34A-8E99763D194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7562422"/>
          </a:xfrm>
        </p:spPr>
      </p:pic>
      <p:sp>
        <p:nvSpPr>
          <p:cNvPr id="7" name="شريط: مائل لأعلى 6">
            <a:extLst>
              <a:ext uri="{FF2B5EF4-FFF2-40B4-BE49-F238E27FC236}">
                <a16:creationId xmlns:a16="http://schemas.microsoft.com/office/drawing/2014/main" id="{F1BD9054-4901-4EE1-8217-5A4FD052E7F5}"/>
              </a:ext>
            </a:extLst>
          </p:cNvPr>
          <p:cNvSpPr/>
          <p:nvPr/>
        </p:nvSpPr>
        <p:spPr>
          <a:xfrm>
            <a:off x="6381750" y="-133350"/>
            <a:ext cx="5810250" cy="1325563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8" name="مربع نص 7">
            <a:extLst>
              <a:ext uri="{FF2B5EF4-FFF2-40B4-BE49-F238E27FC236}">
                <a16:creationId xmlns:a16="http://schemas.microsoft.com/office/drawing/2014/main" id="{98833739-6744-4D06-9B78-80AD9583C357}"/>
              </a:ext>
            </a:extLst>
          </p:cNvPr>
          <p:cNvSpPr txBox="1"/>
          <p:nvPr/>
        </p:nvSpPr>
        <p:spPr>
          <a:xfrm>
            <a:off x="7677150" y="-278607"/>
            <a:ext cx="278130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OM" sz="4000" b="1" dirty="0">
                <a:solidFill>
                  <a:srgbClr val="FFC000"/>
                </a:solidFill>
              </a:rPr>
              <a:t>نستمع للقراءة يا رواد التفوق</a:t>
            </a:r>
          </a:p>
        </p:txBody>
      </p:sp>
    </p:spTree>
    <p:extLst>
      <p:ext uri="{BB962C8B-B14F-4D97-AF65-F5344CB8AC3E}">
        <p14:creationId xmlns:p14="http://schemas.microsoft.com/office/powerpoint/2010/main" val="58406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3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CCC32C92-8B7F-4871-8BC7-234E39EF9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/>
          </a:p>
        </p:txBody>
      </p:sp>
      <p:pic>
        <p:nvPicPr>
          <p:cNvPr id="5" name="عنصر نائب للمحتوى 4" descr="صورة تحتوي على نص&#10;&#10;تم إنشاء الوصف تلقائياً">
            <a:extLst>
              <a:ext uri="{FF2B5EF4-FFF2-40B4-BE49-F238E27FC236}">
                <a16:creationId xmlns:a16="http://schemas.microsoft.com/office/drawing/2014/main" id="{17C25FFD-05DA-4039-970A-ACD501A32C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461406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143</Words>
  <Application>Microsoft Office PowerPoint</Application>
  <PresentationFormat>شاشة عريضة</PresentationFormat>
  <Paragraphs>37</Paragraphs>
  <Slides>16</Slides>
  <Notes>0</Notes>
  <HiddenSlides>0</HiddenSlides>
  <MMClips>2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الواجب المنزلي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سكر أقلام</dc:creator>
  <cp:lastModifiedBy>المجال الثالث</cp:lastModifiedBy>
  <cp:revision>15</cp:revision>
  <dcterms:modified xsi:type="dcterms:W3CDTF">2022-03-12T09:17:14Z</dcterms:modified>
</cp:coreProperties>
</file>