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8D291A-DD68-4F66-B3A1-18782456ED0B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77118-4401-464C-BDBF-6F458FD13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57400"/>
            <a:ext cx="7772400" cy="1470025"/>
          </a:xfrm>
        </p:spPr>
        <p:txBody>
          <a:bodyPr/>
          <a:lstStyle/>
          <a:p>
            <a:r>
              <a:rPr lang="en-US" dirty="0" err="1" smtClean="0"/>
              <a:t>Reaksi</a:t>
            </a:r>
            <a:r>
              <a:rPr lang="en-US" dirty="0" smtClean="0"/>
              <a:t> </a:t>
            </a:r>
            <a:r>
              <a:rPr lang="en-US" dirty="0" err="1"/>
              <a:t>O</a:t>
            </a:r>
            <a:r>
              <a:rPr lang="en-US" dirty="0" err="1" smtClean="0"/>
              <a:t>bat</a:t>
            </a:r>
            <a:r>
              <a:rPr lang="en-US" dirty="0" smtClean="0"/>
              <a:t> </a:t>
            </a:r>
            <a:r>
              <a:rPr lang="en-US" dirty="0" err="1" smtClean="0"/>
              <a:t>Iatrogenik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05200" y="3962400"/>
            <a:ext cx="4572000" cy="1143000"/>
          </a:xfrm>
        </p:spPr>
        <p:txBody>
          <a:bodyPr/>
          <a:lstStyle/>
          <a:p>
            <a:r>
              <a:rPr lang="en-US" dirty="0" err="1" smtClean="0"/>
              <a:t>Dr.Setyoko,SpPD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/>
          <a:lstStyle/>
          <a:p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Kasih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3276600" cy="228600"/>
          </a:xfrm>
        </p:spPr>
        <p:txBody>
          <a:bodyPr>
            <a:normAutofit fontScale="32500" lnSpcReduction="2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Banyak</a:t>
            </a:r>
            <a:r>
              <a:rPr lang="en-US" sz="2400" dirty="0" smtClean="0"/>
              <a:t> </a:t>
            </a:r>
            <a:r>
              <a:rPr lang="en-US" sz="2400" dirty="0" err="1" smtClean="0"/>
              <a:t>sebab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menjadikan</a:t>
            </a:r>
            <a:r>
              <a:rPr lang="en-US" sz="2400" dirty="0" smtClean="0"/>
              <a:t> </a:t>
            </a:r>
            <a:r>
              <a:rPr lang="en-US" sz="2400" dirty="0" err="1" smtClean="0"/>
              <a:t>tingginya</a:t>
            </a:r>
            <a:r>
              <a:rPr lang="en-US" sz="2400" dirty="0" smtClean="0"/>
              <a:t> </a:t>
            </a:r>
            <a:r>
              <a:rPr lang="en-US" sz="2400" dirty="0" err="1" smtClean="0"/>
              <a:t>insidensi</a:t>
            </a:r>
            <a:r>
              <a:rPr lang="en-US" sz="2400" dirty="0" smtClean="0"/>
              <a:t> </a:t>
            </a:r>
            <a:r>
              <a:rPr lang="en-US" sz="2400" dirty="0" err="1" smtClean="0"/>
              <a:t>reaksi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iatrogenik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populasi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usia.Yang</a:t>
            </a:r>
            <a:r>
              <a:rPr lang="en-US" sz="2400" dirty="0" smtClean="0"/>
              <a:t> paling </a:t>
            </a:r>
            <a:r>
              <a:rPr lang="en-US" sz="2400" dirty="0" err="1" smtClean="0"/>
              <a:t>penting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banyaknya</a:t>
            </a:r>
            <a:r>
              <a:rPr lang="en-US" sz="2400" dirty="0" smtClean="0"/>
              <a:t>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diterima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khususnya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komorbiditas</a:t>
            </a:r>
            <a:r>
              <a:rPr lang="en-US" sz="2400" dirty="0" smtClean="0"/>
              <a:t> yang </a:t>
            </a:r>
            <a:r>
              <a:rPr lang="en-US" sz="2400" dirty="0" err="1" smtClean="0"/>
              <a:t>multipel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Metabolisme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terganggu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usia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penurunan</a:t>
            </a:r>
            <a:r>
              <a:rPr lang="en-US" sz="2400" dirty="0" smtClean="0"/>
              <a:t> </a:t>
            </a:r>
            <a:r>
              <a:rPr lang="en-US" sz="2400" dirty="0" err="1" smtClean="0"/>
              <a:t>laju</a:t>
            </a:r>
            <a:r>
              <a:rPr lang="en-US" sz="2400" dirty="0" smtClean="0"/>
              <a:t> </a:t>
            </a:r>
            <a:r>
              <a:rPr lang="en-US" sz="2400" dirty="0" err="1" smtClean="0"/>
              <a:t>filtrasi</a:t>
            </a:r>
            <a:r>
              <a:rPr lang="en-US" sz="2400" dirty="0" smtClean="0"/>
              <a:t> </a:t>
            </a:r>
            <a:r>
              <a:rPr lang="en-US" sz="2400" dirty="0" err="1" smtClean="0"/>
              <a:t>glomerulus,juga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penurunan</a:t>
            </a:r>
            <a:r>
              <a:rPr lang="en-US" sz="2400" dirty="0" smtClean="0"/>
              <a:t> </a:t>
            </a:r>
            <a:r>
              <a:rPr lang="en-US" sz="2400" dirty="0" err="1" smtClean="0"/>
              <a:t>klirens</a:t>
            </a:r>
            <a:r>
              <a:rPr lang="en-US" sz="2400" dirty="0" smtClean="0"/>
              <a:t> </a:t>
            </a:r>
            <a:r>
              <a:rPr lang="en-US" sz="2400" dirty="0" err="1" smtClean="0"/>
              <a:t>hepatik</a:t>
            </a:r>
            <a:r>
              <a:rPr lang="en-US" sz="2400" dirty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penurunan</a:t>
            </a:r>
            <a:r>
              <a:rPr lang="en-US" sz="2400" dirty="0" smtClean="0"/>
              <a:t> </a:t>
            </a:r>
            <a:r>
              <a:rPr lang="en-US" sz="2400" dirty="0" err="1" smtClean="0"/>
              <a:t>aktifitas</a:t>
            </a:r>
            <a:r>
              <a:rPr lang="en-US" sz="2400" dirty="0" smtClean="0"/>
              <a:t> </a:t>
            </a:r>
            <a:r>
              <a:rPr lang="en-US" sz="2400" dirty="0" err="1" smtClean="0"/>
              <a:t>enzim</a:t>
            </a:r>
            <a:r>
              <a:rPr lang="en-US" sz="2400" dirty="0" smtClean="0"/>
              <a:t> </a:t>
            </a:r>
            <a:r>
              <a:rPr lang="en-US" sz="2400" dirty="0" err="1" smtClean="0"/>
              <a:t>mikrosom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perfusi</a:t>
            </a:r>
            <a:r>
              <a:rPr lang="en-US" sz="2400" dirty="0" smtClean="0"/>
              <a:t> </a:t>
            </a:r>
            <a:r>
              <a:rPr lang="en-US" sz="2400" dirty="0" err="1" smtClean="0"/>
              <a:t>hepar</a:t>
            </a:r>
            <a:r>
              <a:rPr lang="en-US" sz="2400" dirty="0" smtClean="0"/>
              <a:t> </a:t>
            </a:r>
            <a:r>
              <a:rPr lang="en-US" sz="2400" dirty="0" err="1" smtClean="0"/>
              <a:t>karena</a:t>
            </a:r>
            <a:r>
              <a:rPr lang="en-US" sz="2400" dirty="0" smtClean="0"/>
              <a:t> </a:t>
            </a:r>
            <a:r>
              <a:rPr lang="en-US" sz="2400" dirty="0" err="1" smtClean="0"/>
              <a:t>proses</a:t>
            </a:r>
            <a:r>
              <a:rPr lang="en-US" sz="2400" dirty="0" smtClean="0"/>
              <a:t> </a:t>
            </a:r>
            <a:r>
              <a:rPr lang="en-US" sz="2400" dirty="0" err="1" smtClean="0"/>
              <a:t>menua.Distribusi</a:t>
            </a:r>
            <a:r>
              <a:rPr lang="en-US" sz="2400" dirty="0" smtClean="0"/>
              <a:t> volume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juga</a:t>
            </a:r>
            <a:r>
              <a:rPr lang="en-US" sz="2400" dirty="0" smtClean="0"/>
              <a:t> </a:t>
            </a:r>
            <a:r>
              <a:rPr lang="en-US" sz="2400" dirty="0" err="1" smtClean="0"/>
              <a:t>terganggu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usia</a:t>
            </a:r>
            <a:r>
              <a:rPr lang="en-US" sz="2400" dirty="0" smtClean="0"/>
              <a:t> </a:t>
            </a:r>
            <a:r>
              <a:rPr lang="en-US" sz="2400" dirty="0" err="1" smtClean="0"/>
              <a:t>mengalami</a:t>
            </a:r>
            <a:r>
              <a:rPr lang="en-US" sz="2400" dirty="0" smtClean="0"/>
              <a:t> </a:t>
            </a:r>
            <a:r>
              <a:rPr lang="en-US" sz="2400" dirty="0" err="1" smtClean="0"/>
              <a:t>penurunan</a:t>
            </a:r>
            <a:r>
              <a:rPr lang="en-US" sz="2400" dirty="0" smtClean="0"/>
              <a:t> total body water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relatif</a:t>
            </a:r>
            <a:r>
              <a:rPr lang="en-US" sz="2400" dirty="0" smtClean="0"/>
              <a:t> </a:t>
            </a:r>
            <a:r>
              <a:rPr lang="en-US" sz="2400" dirty="0" err="1" smtClean="0"/>
              <a:t>peningkatan</a:t>
            </a:r>
            <a:r>
              <a:rPr lang="en-US" sz="2400" dirty="0" smtClean="0"/>
              <a:t> </a:t>
            </a:r>
            <a:r>
              <a:rPr lang="en-US" sz="2400" dirty="0" err="1" smtClean="0"/>
              <a:t>lemak</a:t>
            </a:r>
            <a:r>
              <a:rPr lang="en-US" sz="2400" dirty="0" smtClean="0"/>
              <a:t> </a:t>
            </a:r>
            <a:r>
              <a:rPr lang="en-US" sz="2400" dirty="0" err="1" smtClean="0"/>
              <a:t>tubuh</a:t>
            </a:r>
            <a:r>
              <a:rPr lang="en-US" sz="2400" dirty="0" smtClean="0"/>
              <a:t>.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larut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air </a:t>
            </a:r>
            <a:r>
              <a:rPr lang="en-US" sz="2400" dirty="0" err="1" smtClean="0"/>
              <a:t>akan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terkonsentrasi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larut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lemak</a:t>
            </a:r>
            <a:r>
              <a:rPr lang="en-US" sz="2400" dirty="0" smtClean="0"/>
              <a:t>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 half-life yang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panjang</a:t>
            </a:r>
            <a:r>
              <a:rPr lang="en-US" sz="2400" dirty="0" smtClean="0"/>
              <a:t> .</a:t>
            </a:r>
          </a:p>
          <a:p>
            <a:r>
              <a:rPr lang="en-US" sz="2400" dirty="0" err="1" smtClean="0"/>
              <a:t>Penurunan</a:t>
            </a:r>
            <a:r>
              <a:rPr lang="en-US" sz="2400" dirty="0" smtClean="0"/>
              <a:t> </a:t>
            </a:r>
            <a:r>
              <a:rPr lang="en-US" sz="2400" dirty="0" err="1" smtClean="0"/>
              <a:t>kadar</a:t>
            </a:r>
            <a:r>
              <a:rPr lang="en-US" sz="2400" dirty="0" smtClean="0"/>
              <a:t> serum albumin </a:t>
            </a:r>
            <a:r>
              <a:rPr lang="en-US" sz="2400" dirty="0" err="1" smtClean="0"/>
              <a:t>khususnya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penyakit</a:t>
            </a:r>
            <a:r>
              <a:rPr lang="en-US" sz="2400" dirty="0" smtClean="0"/>
              <a:t> yang </a:t>
            </a:r>
            <a:r>
              <a:rPr lang="en-US" sz="2400" dirty="0" err="1" smtClean="0"/>
              <a:t>akut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penurunan</a:t>
            </a:r>
            <a:r>
              <a:rPr lang="en-US" sz="2400" dirty="0" smtClean="0"/>
              <a:t> protein </a:t>
            </a:r>
            <a:r>
              <a:rPr lang="en-US" sz="2400" dirty="0" err="1" smtClean="0"/>
              <a:t>pengikat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(</a:t>
            </a:r>
            <a:r>
              <a:rPr lang="en-US" sz="2400" dirty="0" err="1" smtClean="0"/>
              <a:t>warfarin,fenitoin</a:t>
            </a:r>
            <a:r>
              <a:rPr lang="en-US" sz="2400" dirty="0" smtClean="0"/>
              <a:t>) </a:t>
            </a:r>
            <a:r>
              <a:rPr lang="en-US" sz="2400" dirty="0" err="1" smtClean="0"/>
              <a:t>menyebabkan</a:t>
            </a:r>
            <a:r>
              <a:rPr lang="en-US" sz="2400" dirty="0" smtClean="0"/>
              <a:t> </a:t>
            </a:r>
            <a:r>
              <a:rPr lang="en-US" sz="2400" dirty="0" err="1" smtClean="0"/>
              <a:t>banyak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</a:t>
            </a:r>
            <a:r>
              <a:rPr lang="en-US" sz="2400" dirty="0" err="1" smtClean="0"/>
              <a:t>bentuk</a:t>
            </a:r>
            <a:r>
              <a:rPr lang="en-US" sz="2400" dirty="0" smtClean="0"/>
              <a:t> </a:t>
            </a:r>
            <a:r>
              <a:rPr lang="en-US" sz="2400" dirty="0" err="1" smtClean="0"/>
              <a:t>aktif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usia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mempunyai</a:t>
            </a:r>
            <a:r>
              <a:rPr lang="en-US" sz="2400" dirty="0" smtClean="0"/>
              <a:t> </a:t>
            </a:r>
            <a:r>
              <a:rPr lang="en-US" sz="2400" dirty="0" err="1" smtClean="0"/>
              <a:t>respon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bervariasi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kadar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diberikan</a:t>
            </a:r>
            <a:r>
              <a:rPr lang="en-US" sz="2400" dirty="0" smtClean="0"/>
              <a:t>. </a:t>
            </a:r>
            <a:r>
              <a:rPr lang="en-US" sz="2400" dirty="0" err="1" smtClean="0"/>
              <a:t>Jadi</a:t>
            </a:r>
            <a:r>
              <a:rPr lang="en-US" sz="2400" dirty="0" smtClean="0"/>
              <a:t> </a:t>
            </a:r>
            <a:r>
              <a:rPr lang="en-US" sz="2400" dirty="0" err="1" smtClean="0"/>
              <a:t>mereka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sensitif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</a:t>
            </a:r>
            <a:r>
              <a:rPr lang="en-US" sz="2400" dirty="0" err="1" smtClean="0"/>
              <a:t>banyak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(</a:t>
            </a:r>
            <a:r>
              <a:rPr lang="en-US" sz="2400" dirty="0" err="1" smtClean="0"/>
              <a:t>mis</a:t>
            </a:r>
            <a:r>
              <a:rPr lang="en-US" sz="2400" dirty="0" smtClean="0"/>
              <a:t>. </a:t>
            </a:r>
            <a:r>
              <a:rPr lang="en-US" sz="2400" dirty="0" err="1" smtClean="0"/>
              <a:t>Opioids</a:t>
            </a:r>
            <a:r>
              <a:rPr lang="en-US" sz="2400" dirty="0" smtClean="0"/>
              <a:t>)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kurang</a:t>
            </a:r>
            <a:r>
              <a:rPr lang="en-US" sz="2400" dirty="0" smtClean="0"/>
              <a:t> </a:t>
            </a:r>
            <a:r>
              <a:rPr lang="en-US" sz="2400" dirty="0" err="1" smtClean="0"/>
              <a:t>sensitif</a:t>
            </a:r>
            <a:r>
              <a:rPr lang="en-US" sz="2400" dirty="0" smtClean="0"/>
              <a:t> </a:t>
            </a:r>
            <a:r>
              <a:rPr lang="en-US" sz="2400" dirty="0" err="1" smtClean="0"/>
              <a:t>terhadap</a:t>
            </a:r>
            <a:r>
              <a:rPr lang="en-US" sz="2400" dirty="0" smtClean="0"/>
              <a:t> yang lain (beta blocker)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Perhatian</a:t>
            </a:r>
            <a:r>
              <a:rPr lang="en-US" sz="3200" dirty="0" smtClean="0"/>
              <a:t> </a:t>
            </a:r>
            <a:r>
              <a:rPr lang="en-US" sz="3200" dirty="0" err="1" smtClean="0"/>
              <a:t>dalam</a:t>
            </a:r>
            <a:r>
              <a:rPr lang="en-US" sz="3200" dirty="0" smtClean="0"/>
              <a:t> </a:t>
            </a:r>
            <a:r>
              <a:rPr lang="en-US" sz="3200" dirty="0" err="1" smtClean="0"/>
              <a:t>pemberian</a:t>
            </a:r>
            <a:r>
              <a:rPr lang="en-US" sz="3200" dirty="0" smtClean="0"/>
              <a:t> </a:t>
            </a:r>
            <a:r>
              <a:rPr lang="en-US" sz="3200" dirty="0" err="1" smtClean="0"/>
              <a:t>Obat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err="1" smtClean="0"/>
              <a:t>Intervensi</a:t>
            </a:r>
            <a:r>
              <a:rPr lang="en-US" sz="2400" dirty="0" smtClean="0"/>
              <a:t> non </a:t>
            </a:r>
            <a:r>
              <a:rPr lang="en-US" sz="2400" dirty="0" err="1" smtClean="0"/>
              <a:t>farmakologis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diberikan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alternatif</a:t>
            </a:r>
            <a:r>
              <a:rPr lang="en-US" sz="2400" dirty="0" smtClean="0"/>
              <a:t> </a:t>
            </a:r>
            <a:r>
              <a:rPr lang="en-US" sz="2400" dirty="0" err="1" smtClean="0"/>
              <a:t>pertama</a:t>
            </a:r>
            <a:r>
              <a:rPr lang="en-US" sz="2400" dirty="0" smtClean="0"/>
              <a:t> </a:t>
            </a:r>
            <a:r>
              <a:rPr lang="en-US" sz="2400" dirty="0" err="1" smtClean="0"/>
              <a:t>pengobatan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mis</a:t>
            </a:r>
            <a:r>
              <a:rPr lang="en-US" sz="2400" dirty="0" smtClean="0"/>
              <a:t>. </a:t>
            </a:r>
            <a:r>
              <a:rPr lang="en-US" sz="2400" dirty="0" err="1" smtClean="0"/>
              <a:t>Hipertensi,DM</a:t>
            </a:r>
            <a:r>
              <a:rPr lang="en-US" sz="2400" dirty="0" smtClean="0"/>
              <a:t> yang </a:t>
            </a:r>
            <a:r>
              <a:rPr lang="en-US" sz="2400" dirty="0" err="1" smtClean="0"/>
              <a:t>ringan</a:t>
            </a:r>
            <a:r>
              <a:rPr lang="en-US" sz="2400" dirty="0" smtClean="0"/>
              <a:t> ). </a:t>
            </a:r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farmakologi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diperlukan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beberapa</a:t>
            </a:r>
            <a:r>
              <a:rPr lang="en-US" sz="2400" dirty="0" smtClean="0"/>
              <a:t> </a:t>
            </a:r>
            <a:r>
              <a:rPr lang="en-US" sz="2400" dirty="0" err="1" smtClean="0"/>
              <a:t>situasi</a:t>
            </a:r>
            <a:r>
              <a:rPr lang="en-US" sz="2400" dirty="0" smtClean="0"/>
              <a:t> </a:t>
            </a:r>
            <a:r>
              <a:rPr lang="en-US" sz="2400" dirty="0" err="1" smtClean="0"/>
              <a:t>klinis</a:t>
            </a:r>
            <a:r>
              <a:rPr lang="en-US" sz="2400" dirty="0" smtClean="0"/>
              <a:t> yang </a:t>
            </a:r>
            <a:r>
              <a:rPr lang="en-US" sz="2400" dirty="0" err="1" smtClean="0"/>
              <a:t>umum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Sebagai</a:t>
            </a:r>
            <a:r>
              <a:rPr lang="en-US" sz="2400" dirty="0" smtClean="0"/>
              <a:t> </a:t>
            </a:r>
            <a:r>
              <a:rPr lang="en-US" sz="2400" dirty="0" err="1" smtClean="0"/>
              <a:t>contoh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asimptomatik</a:t>
            </a:r>
            <a:r>
              <a:rPr lang="en-US" sz="2400" dirty="0" smtClean="0"/>
              <a:t> </a:t>
            </a:r>
            <a:r>
              <a:rPr lang="en-US" sz="2400" dirty="0" err="1" smtClean="0"/>
              <a:t>bakteriuria,antibiotika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diberikan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kecuali</a:t>
            </a:r>
            <a:r>
              <a:rPr lang="en-US" sz="2400" dirty="0" smtClean="0"/>
              <a:t> </a:t>
            </a:r>
            <a:r>
              <a:rPr lang="en-US" sz="2400" dirty="0" err="1" smtClean="0"/>
              <a:t>bila</a:t>
            </a:r>
            <a:r>
              <a:rPr lang="en-US" sz="2400" dirty="0" smtClean="0"/>
              <a:t> </a:t>
            </a:r>
            <a:r>
              <a:rPr lang="en-US" sz="2400" dirty="0" err="1" smtClean="0"/>
              <a:t>penyakit</a:t>
            </a:r>
            <a:r>
              <a:rPr lang="en-US" sz="2400" dirty="0" smtClean="0"/>
              <a:t> </a:t>
            </a:r>
            <a:r>
              <a:rPr lang="en-US" sz="2400" dirty="0" err="1" smtClean="0"/>
              <a:t>tersebut</a:t>
            </a:r>
            <a:r>
              <a:rPr lang="en-US" sz="2400" dirty="0" smtClean="0"/>
              <a:t> </a:t>
            </a:r>
            <a:r>
              <a:rPr lang="en-US" sz="2400" dirty="0" err="1" smtClean="0"/>
              <a:t>berhubungan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obstruktif</a:t>
            </a:r>
            <a:r>
              <a:rPr lang="en-US" sz="2400" dirty="0" smtClean="0"/>
              <a:t> </a:t>
            </a:r>
            <a:r>
              <a:rPr lang="en-US" sz="2400" dirty="0" err="1" smtClean="0"/>
              <a:t>uropati,abnormalitas</a:t>
            </a:r>
            <a:r>
              <a:rPr lang="en-US" sz="2400" dirty="0" smtClean="0"/>
              <a:t>  </a:t>
            </a:r>
            <a:r>
              <a:rPr lang="en-US" sz="2400" dirty="0" err="1" smtClean="0"/>
              <a:t>anatomi,atau</a:t>
            </a:r>
            <a:r>
              <a:rPr lang="en-US" sz="2400" dirty="0" smtClean="0"/>
              <a:t> </a:t>
            </a:r>
            <a:r>
              <a:rPr lang="en-US" sz="2400" dirty="0" err="1" smtClean="0"/>
              <a:t>batu</a:t>
            </a:r>
            <a:r>
              <a:rPr lang="en-US" sz="2400" dirty="0" smtClean="0"/>
              <a:t> </a:t>
            </a:r>
            <a:r>
              <a:rPr lang="en-US" sz="2400" dirty="0" err="1" smtClean="0"/>
              <a:t>saluran</a:t>
            </a:r>
            <a:r>
              <a:rPr lang="en-US" sz="2400" dirty="0" smtClean="0"/>
              <a:t> </a:t>
            </a:r>
            <a:r>
              <a:rPr lang="en-US" sz="2400" dirty="0" err="1" smtClean="0"/>
              <a:t>kencing</a:t>
            </a:r>
            <a:endParaRPr lang="en-US" sz="2400" dirty="0" smtClean="0"/>
          </a:p>
          <a:p>
            <a:r>
              <a:rPr lang="en-US" sz="2400" dirty="0" err="1" smtClean="0"/>
              <a:t>Udema</a:t>
            </a:r>
            <a:r>
              <a:rPr lang="en-US" sz="2400" dirty="0" smtClean="0"/>
              <a:t> </a:t>
            </a:r>
            <a:r>
              <a:rPr lang="en-US" sz="2400" dirty="0" err="1" smtClean="0"/>
              <a:t>engkel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disebabkan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insufisiensi</a:t>
            </a:r>
            <a:r>
              <a:rPr lang="en-US" sz="2400" dirty="0" smtClean="0"/>
              <a:t> </a:t>
            </a:r>
            <a:r>
              <a:rPr lang="en-US" sz="2400" dirty="0" err="1" smtClean="0"/>
              <a:t>sistem</a:t>
            </a:r>
            <a:r>
              <a:rPr lang="en-US" sz="2400" dirty="0" smtClean="0"/>
              <a:t> </a:t>
            </a:r>
            <a:r>
              <a:rPr lang="en-US" sz="2400" dirty="0" err="1" smtClean="0"/>
              <a:t>venosa,obat</a:t>
            </a:r>
            <a:r>
              <a:rPr lang="en-US" sz="2400" dirty="0" smtClean="0"/>
              <a:t> (NSAID,CCB),</a:t>
            </a:r>
            <a:r>
              <a:rPr lang="en-US" sz="2400" dirty="0" err="1" smtClean="0"/>
              <a:t>malnutrisi</a:t>
            </a:r>
            <a:r>
              <a:rPr lang="en-US" sz="2400" dirty="0" smtClean="0"/>
              <a:t>,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inaktifitas</a:t>
            </a:r>
            <a:r>
              <a:rPr lang="en-US" sz="2400" dirty="0" smtClean="0"/>
              <a:t> (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duduk</a:t>
            </a:r>
            <a:r>
              <a:rPr lang="en-US" sz="2400" dirty="0" smtClean="0"/>
              <a:t>)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memerlukan</a:t>
            </a:r>
            <a:r>
              <a:rPr lang="en-US" sz="2400" dirty="0" smtClean="0"/>
              <a:t> </a:t>
            </a:r>
            <a:r>
              <a:rPr lang="en-US" sz="2400" dirty="0" err="1" smtClean="0"/>
              <a:t>diuretik</a:t>
            </a:r>
            <a:r>
              <a:rPr lang="en-US" sz="2400" dirty="0"/>
              <a:t> </a:t>
            </a:r>
            <a:r>
              <a:rPr lang="en-US" sz="2400" dirty="0" err="1" smtClean="0"/>
              <a:t>kecuali</a:t>
            </a:r>
            <a:r>
              <a:rPr lang="en-US" sz="2400" dirty="0" smtClean="0"/>
              <a:t> </a:t>
            </a:r>
            <a:r>
              <a:rPr lang="en-US" sz="2400" dirty="0" err="1" smtClean="0"/>
              <a:t>berhubungan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gagal</a:t>
            </a:r>
            <a:r>
              <a:rPr lang="en-US" sz="2400" dirty="0" smtClean="0"/>
              <a:t> </a:t>
            </a:r>
            <a:r>
              <a:rPr lang="en-US" sz="2400" dirty="0" err="1" smtClean="0"/>
              <a:t>jantung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Elevasi</a:t>
            </a:r>
            <a:r>
              <a:rPr lang="en-US" sz="2400" dirty="0" smtClean="0"/>
              <a:t> kaki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malam</a:t>
            </a:r>
            <a:r>
              <a:rPr lang="en-US" sz="2400" dirty="0" smtClean="0"/>
              <a:t> </a:t>
            </a:r>
            <a:r>
              <a:rPr lang="en-US" sz="2400" dirty="0" err="1" smtClean="0"/>
              <a:t>hari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memakai</a:t>
            </a:r>
            <a:r>
              <a:rPr lang="en-US" sz="2400" dirty="0" smtClean="0"/>
              <a:t> </a:t>
            </a:r>
            <a:r>
              <a:rPr lang="en-US" sz="2400" dirty="0" err="1" smtClean="0"/>
              <a:t>kaus</a:t>
            </a:r>
            <a:r>
              <a:rPr lang="en-US" sz="2400" dirty="0" smtClean="0"/>
              <a:t> kaki yang </a:t>
            </a:r>
            <a:r>
              <a:rPr lang="en-US" sz="2400" dirty="0" err="1" smtClean="0"/>
              <a:t>bertekanan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cukup</a:t>
            </a:r>
            <a:r>
              <a:rPr lang="en-US" sz="2400" dirty="0" smtClean="0"/>
              <a:t> </a:t>
            </a:r>
            <a:r>
              <a:rPr lang="en-US" sz="2400" dirty="0" err="1" smtClean="0"/>
              <a:t>membantu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Terapi</a:t>
            </a:r>
            <a:r>
              <a:rPr lang="en-US" sz="2400" dirty="0" smtClean="0"/>
              <a:t> </a:t>
            </a:r>
            <a:r>
              <a:rPr lang="en-US" sz="2400" dirty="0" err="1" smtClean="0"/>
              <a:t>dimulai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dosis</a:t>
            </a:r>
            <a:r>
              <a:rPr lang="en-US" sz="2400" dirty="0" smtClean="0"/>
              <a:t> yang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rendah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dosis</a:t>
            </a:r>
            <a:r>
              <a:rPr lang="en-US" sz="2400" dirty="0" smtClean="0"/>
              <a:t> </a:t>
            </a:r>
            <a:r>
              <a:rPr lang="en-US" sz="2400" dirty="0" err="1" smtClean="0"/>
              <a:t>lazim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dinaikkan</a:t>
            </a:r>
            <a:r>
              <a:rPr lang="en-US" sz="2400" dirty="0" smtClean="0"/>
              <a:t> </a:t>
            </a:r>
            <a:r>
              <a:rPr lang="en-US" sz="2400" dirty="0" err="1" smtClean="0"/>
              <a:t>perlahan,konsisten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farmakokinetik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usia</a:t>
            </a:r>
            <a:endParaRPr lang="en-US" sz="2400" dirty="0" smtClean="0"/>
          </a:p>
          <a:p>
            <a:r>
              <a:rPr lang="en-US" sz="2400" dirty="0" err="1" smtClean="0"/>
              <a:t>Perubahan</a:t>
            </a:r>
            <a:r>
              <a:rPr lang="en-US" sz="2400" dirty="0" smtClean="0"/>
              <a:t> </a:t>
            </a:r>
            <a:r>
              <a:rPr lang="en-US" sz="2400" dirty="0" err="1" smtClean="0"/>
              <a:t>distribusi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kliren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umur</a:t>
            </a:r>
            <a:r>
              <a:rPr lang="en-US" sz="2400" dirty="0" smtClean="0"/>
              <a:t> </a:t>
            </a:r>
            <a:r>
              <a:rPr lang="en-US" sz="2400" dirty="0" err="1" smtClean="0"/>
              <a:t>bervariasi</a:t>
            </a:r>
            <a:r>
              <a:rPr lang="en-US" sz="2400" dirty="0" smtClean="0"/>
              <a:t> </a:t>
            </a:r>
            <a:r>
              <a:rPr lang="en-US" sz="2400" dirty="0" err="1" smtClean="0"/>
              <a:t>diantara</a:t>
            </a:r>
            <a:r>
              <a:rPr lang="en-US" sz="2400" dirty="0" smtClean="0"/>
              <a:t> </a:t>
            </a:r>
            <a:r>
              <a:rPr lang="en-US" sz="2400" dirty="0" err="1" smtClean="0"/>
              <a:t>individu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memerlukan</a:t>
            </a:r>
            <a:r>
              <a:rPr lang="en-US" sz="2400" dirty="0" smtClean="0"/>
              <a:t> </a:t>
            </a:r>
            <a:r>
              <a:rPr lang="en-US" sz="2400" dirty="0" err="1" smtClean="0"/>
              <a:t>dosis</a:t>
            </a:r>
            <a:r>
              <a:rPr lang="en-US" sz="2400" dirty="0" smtClean="0"/>
              <a:t> </a:t>
            </a:r>
            <a:r>
              <a:rPr lang="en-US" sz="2400" dirty="0" err="1" smtClean="0"/>
              <a:t>penuh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ACEinhibitor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anti </a:t>
            </a:r>
            <a:r>
              <a:rPr lang="en-US" sz="2400" dirty="0" err="1" smtClean="0"/>
              <a:t>depresan</a:t>
            </a:r>
            <a:r>
              <a:rPr lang="en-US" sz="2400" dirty="0" smtClean="0"/>
              <a:t> </a:t>
            </a:r>
            <a:r>
              <a:rPr lang="en-US" sz="2400" dirty="0" err="1" smtClean="0"/>
              <a:t>sering</a:t>
            </a:r>
            <a:r>
              <a:rPr lang="en-US" sz="2400" dirty="0" smtClean="0"/>
              <a:t> </a:t>
            </a:r>
            <a:r>
              <a:rPr lang="en-US" sz="2400" dirty="0" err="1" smtClean="0"/>
              <a:t>dihentikan</a:t>
            </a:r>
            <a:r>
              <a:rPr lang="en-US" sz="2400" dirty="0" smtClean="0"/>
              <a:t> </a:t>
            </a:r>
            <a:r>
              <a:rPr lang="en-US" sz="2400" dirty="0" err="1" smtClean="0"/>
              <a:t>sebelum</a:t>
            </a:r>
            <a:r>
              <a:rPr lang="en-US" sz="2400" dirty="0" smtClean="0"/>
              <a:t> </a:t>
            </a:r>
            <a:r>
              <a:rPr lang="en-US" sz="2400" dirty="0" err="1" smtClean="0"/>
              <a:t>dosis</a:t>
            </a:r>
            <a:r>
              <a:rPr lang="en-US" sz="2400" dirty="0" smtClean="0"/>
              <a:t> </a:t>
            </a:r>
            <a:r>
              <a:rPr lang="en-US" sz="2400" dirty="0" err="1" smtClean="0"/>
              <a:t>terapetik</a:t>
            </a:r>
            <a:r>
              <a:rPr lang="en-US" sz="2400" dirty="0" smtClean="0"/>
              <a:t> </a:t>
            </a:r>
            <a:r>
              <a:rPr lang="en-US" sz="2400" dirty="0" err="1" smtClean="0"/>
              <a:t>tercapai</a:t>
            </a:r>
            <a:r>
              <a:rPr lang="en-US" sz="2400" dirty="0" smtClean="0"/>
              <a:t>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 </a:t>
            </a:r>
            <a:r>
              <a:rPr lang="en-US" sz="2400" dirty="0" err="1" smtClean="0"/>
              <a:t>usia</a:t>
            </a:r>
            <a:r>
              <a:rPr lang="en-US" sz="2400" dirty="0" smtClean="0"/>
              <a:t> yang </a:t>
            </a:r>
            <a:r>
              <a:rPr lang="en-US" sz="2400" dirty="0" err="1" smtClean="0"/>
              <a:t>hidup</a:t>
            </a:r>
            <a:r>
              <a:rPr lang="en-US" sz="2400" dirty="0" smtClean="0"/>
              <a:t> </a:t>
            </a:r>
            <a:r>
              <a:rPr lang="en-US" sz="2400" dirty="0" err="1" smtClean="0"/>
              <a:t>sendiri,memerlukan</a:t>
            </a:r>
            <a:r>
              <a:rPr lang="en-US" sz="2400" dirty="0" smtClean="0"/>
              <a:t> </a:t>
            </a:r>
            <a:r>
              <a:rPr lang="en-US" sz="2400" dirty="0" err="1" smtClean="0"/>
              <a:t>tempat</a:t>
            </a:r>
            <a:r>
              <a:rPr lang="en-US" sz="2400" dirty="0" smtClean="0"/>
              <a:t> </a:t>
            </a:r>
            <a:r>
              <a:rPr lang="en-US" sz="2400" dirty="0" err="1" smtClean="0"/>
              <a:t>pelayanan</a:t>
            </a:r>
            <a:r>
              <a:rPr lang="en-US" sz="2400" dirty="0" smtClean="0"/>
              <a:t> </a:t>
            </a:r>
            <a:r>
              <a:rPr lang="en-US" sz="2400" dirty="0" err="1" smtClean="0"/>
              <a:t>kesehatan</a:t>
            </a:r>
            <a:r>
              <a:rPr lang="en-US" sz="2400" dirty="0" smtClean="0"/>
              <a:t>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satu</a:t>
            </a:r>
            <a:r>
              <a:rPr lang="en-US" sz="2400" dirty="0" smtClean="0"/>
              <a:t>, </a:t>
            </a:r>
            <a:r>
              <a:rPr lang="en-US" sz="2400" dirty="0" err="1" smtClean="0"/>
              <a:t>mendapat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yang multiple daily doses, </a:t>
            </a:r>
            <a:r>
              <a:rPr lang="en-US" sz="2400" dirty="0" err="1" smtClean="0"/>
              <a:t>mendapat</a:t>
            </a:r>
            <a:r>
              <a:rPr lang="en-US" sz="2400" dirty="0" smtClean="0"/>
              <a:t> regimen </a:t>
            </a:r>
            <a:r>
              <a:rPr lang="en-US" sz="2400" dirty="0" err="1" smtClean="0"/>
              <a:t>obat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sering</a:t>
            </a:r>
            <a:r>
              <a:rPr lang="en-US" sz="2400" dirty="0" smtClean="0"/>
              <a:t> </a:t>
            </a:r>
            <a:r>
              <a:rPr lang="en-US" sz="2400" dirty="0" err="1" smtClean="0"/>
              <a:t>berubah</a:t>
            </a:r>
            <a:r>
              <a:rPr lang="en-US" sz="2400" dirty="0" smtClean="0"/>
              <a:t>, </a:t>
            </a:r>
            <a:r>
              <a:rPr lang="en-US" sz="2400" dirty="0" err="1" smtClean="0"/>
              <a:t>mendapat</a:t>
            </a:r>
            <a:r>
              <a:rPr lang="en-US" sz="2400" dirty="0" smtClean="0"/>
              <a:t> </a:t>
            </a:r>
            <a:r>
              <a:rPr lang="en-US" sz="2400" dirty="0" err="1" smtClean="0"/>
              <a:t>sejumlah</a:t>
            </a:r>
            <a:r>
              <a:rPr lang="en-US" sz="2400" dirty="0" smtClean="0"/>
              <a:t> </a:t>
            </a:r>
            <a:r>
              <a:rPr lang="en-US" sz="2400" dirty="0" err="1" smtClean="0"/>
              <a:t>banyak</a:t>
            </a:r>
            <a:r>
              <a:rPr lang="en-US" sz="2400" dirty="0" smtClean="0"/>
              <a:t> </a:t>
            </a:r>
            <a:r>
              <a:rPr lang="en-US" sz="2400" dirty="0" err="1" smtClean="0"/>
              <a:t>obat,kesulitan</a:t>
            </a:r>
            <a:r>
              <a:rPr lang="en-US" sz="2400" dirty="0" smtClean="0"/>
              <a:t> </a:t>
            </a:r>
            <a:r>
              <a:rPr lang="en-US" sz="2400" dirty="0" err="1" smtClean="0"/>
              <a:t>menuju</a:t>
            </a:r>
            <a:r>
              <a:rPr lang="en-US" sz="2400" dirty="0" smtClean="0"/>
              <a:t> </a:t>
            </a:r>
            <a:r>
              <a:rPr lang="en-US" sz="2400" dirty="0" err="1" smtClean="0"/>
              <a:t>apotek</a:t>
            </a:r>
            <a:r>
              <a:rPr lang="en-US" sz="2400" dirty="0" smtClean="0"/>
              <a:t>, </a:t>
            </a:r>
            <a:r>
              <a:rPr lang="en-US" sz="2400" dirty="0" err="1" smtClean="0"/>
              <a:t>keterbatasan</a:t>
            </a:r>
            <a:r>
              <a:rPr lang="en-US" sz="2400" dirty="0" smtClean="0"/>
              <a:t> </a:t>
            </a:r>
            <a:r>
              <a:rPr lang="en-US" sz="2400" dirty="0" err="1" smtClean="0"/>
              <a:t>kognisi</a:t>
            </a:r>
            <a:r>
              <a:rPr lang="en-US" sz="2400" dirty="0" smtClean="0"/>
              <a:t>, </a:t>
            </a:r>
            <a:r>
              <a:rPr lang="en-US" sz="2400" dirty="0" err="1" smtClean="0"/>
              <a:t>penglihatan</a:t>
            </a:r>
            <a:r>
              <a:rPr lang="en-US" sz="2400" dirty="0" smtClean="0"/>
              <a:t>,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lain  </a:t>
            </a:r>
            <a:r>
              <a:rPr lang="en-US" sz="2400" dirty="0" err="1" smtClean="0"/>
              <a:t>sedapat</a:t>
            </a:r>
            <a:r>
              <a:rPr lang="en-US" sz="2400" dirty="0" smtClean="0"/>
              <a:t> </a:t>
            </a:r>
            <a:r>
              <a:rPr lang="en-US" sz="2400" dirty="0" err="1" smtClean="0"/>
              <a:t>mungkin</a:t>
            </a:r>
            <a:r>
              <a:rPr lang="en-US" sz="2400" dirty="0" smtClean="0"/>
              <a:t> provider </a:t>
            </a:r>
            <a:r>
              <a:rPr lang="en-US" sz="2400" dirty="0" err="1" smtClean="0"/>
              <a:t>memberikan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jadwal</a:t>
            </a:r>
            <a:r>
              <a:rPr lang="en-US" sz="2400" dirty="0" smtClean="0"/>
              <a:t> </a:t>
            </a:r>
            <a:r>
              <a:rPr lang="en-US" sz="2400" dirty="0" err="1" smtClean="0"/>
              <a:t>pemberian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simpel</a:t>
            </a:r>
            <a:r>
              <a:rPr lang="en-US" sz="2400" dirty="0" err="1"/>
              <a:t>,</a:t>
            </a:r>
            <a:r>
              <a:rPr lang="en-US" sz="2400" dirty="0" err="1" smtClean="0"/>
              <a:t>sejumlah</a:t>
            </a:r>
            <a:r>
              <a:rPr lang="en-US" sz="2400" dirty="0" smtClean="0"/>
              <a:t> </a:t>
            </a:r>
            <a:r>
              <a:rPr lang="en-US" sz="2400" dirty="0" err="1" smtClean="0"/>
              <a:t>kecil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sering</a:t>
            </a:r>
            <a:r>
              <a:rPr lang="en-US" sz="2400" dirty="0" smtClean="0"/>
              <a:t> </a:t>
            </a:r>
            <a:r>
              <a:rPr lang="en-US" sz="2400" dirty="0" err="1" smtClean="0"/>
              <a:t>mengubah</a:t>
            </a:r>
            <a:r>
              <a:rPr lang="en-US" sz="2400" dirty="0" smtClean="0"/>
              <a:t> regimen</a:t>
            </a:r>
          </a:p>
          <a:p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keluarga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menanyakan</a:t>
            </a:r>
            <a:r>
              <a:rPr lang="en-US" sz="2400" dirty="0" smtClean="0"/>
              <a:t> </a:t>
            </a:r>
            <a:r>
              <a:rPr lang="en-US" sz="2400" dirty="0" err="1" smtClean="0"/>
              <a:t>tentang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kunjungan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 </a:t>
            </a:r>
            <a:r>
              <a:rPr lang="en-US" sz="2400" dirty="0" err="1" smtClean="0"/>
              <a:t>apa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mengapa</a:t>
            </a:r>
            <a:r>
              <a:rPr lang="en-US" sz="2400" dirty="0" smtClean="0"/>
              <a:t> </a:t>
            </a:r>
            <a:r>
              <a:rPr lang="en-US" sz="2400" dirty="0" err="1" smtClean="0"/>
              <a:t>memakai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, </a:t>
            </a:r>
            <a:r>
              <a:rPr lang="en-US" sz="2400" dirty="0" err="1" smtClean="0"/>
              <a:t>dosis</a:t>
            </a:r>
            <a:r>
              <a:rPr lang="en-US" sz="2400" dirty="0" smtClean="0"/>
              <a:t>, </a:t>
            </a:r>
            <a:r>
              <a:rPr lang="en-US" sz="2400" dirty="0" err="1" smtClean="0"/>
              <a:t>frekuensi</a:t>
            </a:r>
            <a:r>
              <a:rPr lang="en-US" sz="2400" dirty="0" smtClean="0"/>
              <a:t> </a:t>
            </a:r>
            <a:r>
              <a:rPr lang="en-US" sz="2400" dirty="0" err="1" smtClean="0"/>
              <a:t>pemberian</a:t>
            </a:r>
            <a:r>
              <a:rPr lang="en-US" sz="2400" dirty="0" smtClean="0"/>
              <a:t>, </a:t>
            </a:r>
            <a:r>
              <a:rPr lang="en-US" sz="2400" dirty="0" err="1" smtClean="0"/>
              <a:t>termasuk</a:t>
            </a:r>
            <a:r>
              <a:rPr lang="en-US" sz="2400" dirty="0" smtClean="0"/>
              <a:t> </a:t>
            </a:r>
            <a:r>
              <a:rPr lang="en-US" sz="2400" dirty="0" err="1" smtClean="0"/>
              <a:t>efek</a:t>
            </a:r>
            <a:r>
              <a:rPr lang="en-US" sz="2400" dirty="0" smtClean="0"/>
              <a:t> </a:t>
            </a:r>
            <a:r>
              <a:rPr lang="en-US" sz="2400" dirty="0" err="1" smtClean="0"/>
              <a:t>samping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 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Meskipun</a:t>
            </a:r>
            <a:r>
              <a:rPr lang="en-US" sz="2400" dirty="0" smtClean="0"/>
              <a:t> </a:t>
            </a:r>
            <a:r>
              <a:rPr lang="en-US" sz="2400" dirty="0" err="1" smtClean="0"/>
              <a:t>kadar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dalam</a:t>
            </a:r>
            <a:r>
              <a:rPr lang="en-US" sz="2400" dirty="0" smtClean="0"/>
              <a:t> serum </a:t>
            </a:r>
            <a:r>
              <a:rPr lang="en-US" sz="2400" dirty="0" err="1" smtClean="0"/>
              <a:t>bisa</a:t>
            </a:r>
            <a:r>
              <a:rPr lang="en-US" sz="2400" dirty="0" smtClean="0"/>
              <a:t> </a:t>
            </a:r>
            <a:r>
              <a:rPr lang="en-US" sz="2400" dirty="0" err="1" smtClean="0"/>
              <a:t>digunakan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monitoring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morro</a:t>
            </a:r>
            <a:r>
              <a:rPr lang="en-US" sz="2400" dirty="0" smtClean="0"/>
              <a:t> </a:t>
            </a:r>
            <a:r>
              <a:rPr lang="en-US" sz="2400" dirty="0" err="1" smtClean="0"/>
              <a:t>therapeutik</a:t>
            </a:r>
            <a:r>
              <a:rPr lang="en-US" sz="2400" dirty="0" smtClean="0"/>
              <a:t> windows (</a:t>
            </a:r>
            <a:r>
              <a:rPr lang="en-US" sz="2400" dirty="0" err="1" smtClean="0"/>
              <a:t>digoxin</a:t>
            </a:r>
            <a:r>
              <a:rPr lang="en-US" sz="2400" dirty="0" smtClean="0"/>
              <a:t>), </a:t>
            </a:r>
            <a:r>
              <a:rPr lang="en-US" sz="2400" dirty="0" err="1" smtClean="0"/>
              <a:t>toksisitas</a:t>
            </a:r>
            <a:r>
              <a:rPr lang="en-US" sz="2400" dirty="0" smtClean="0"/>
              <a:t> </a:t>
            </a:r>
            <a:r>
              <a:rPr lang="en-US" sz="2400" dirty="0" err="1" smtClean="0"/>
              <a:t>beberapa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tetap</a:t>
            </a:r>
            <a:r>
              <a:rPr lang="en-US" sz="2400" dirty="0" smtClean="0"/>
              <a:t> </a:t>
            </a:r>
            <a:r>
              <a:rPr lang="en-US" sz="2400" dirty="0" err="1" smtClean="0"/>
              <a:t>dapat</a:t>
            </a:r>
            <a:r>
              <a:rPr lang="en-US" sz="2400" dirty="0" smtClean="0"/>
              <a:t> </a:t>
            </a:r>
            <a:r>
              <a:rPr lang="en-US" sz="2400" dirty="0" err="1" smtClean="0"/>
              <a:t>terjadi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kadar</a:t>
            </a:r>
            <a:r>
              <a:rPr lang="en-US" sz="2400" dirty="0" smtClean="0"/>
              <a:t> </a:t>
            </a:r>
            <a:r>
              <a:rPr lang="en-US" sz="2400" dirty="0" err="1" smtClean="0"/>
              <a:t>therapeutik</a:t>
            </a:r>
            <a:r>
              <a:rPr lang="en-US" sz="2400" dirty="0" smtClean="0"/>
              <a:t> </a:t>
            </a:r>
            <a:r>
              <a:rPr lang="en-US" sz="2400" dirty="0" err="1" smtClean="0"/>
              <a:t>resiko</a:t>
            </a:r>
            <a:r>
              <a:rPr lang="en-US" sz="2400" dirty="0" smtClean="0"/>
              <a:t> </a:t>
            </a:r>
            <a:r>
              <a:rPr lang="en-US" sz="2400" dirty="0" err="1" smtClean="0"/>
              <a:t>toksisitas</a:t>
            </a:r>
            <a:r>
              <a:rPr lang="en-US" sz="2400" dirty="0" smtClean="0"/>
              <a:t> </a:t>
            </a:r>
            <a:r>
              <a:rPr lang="en-US" sz="2400" dirty="0" err="1" smtClean="0"/>
              <a:t>meningkat</a:t>
            </a:r>
            <a:r>
              <a:rPr lang="en-US" sz="2400" dirty="0" smtClean="0"/>
              <a:t> </a:t>
            </a:r>
            <a:r>
              <a:rPr lang="en-US" sz="2400" dirty="0" err="1" smtClean="0"/>
              <a:t>sesuai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jumlah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diberikan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Kombinasi</a:t>
            </a:r>
            <a:r>
              <a:rPr lang="en-US" sz="2400" dirty="0" smtClean="0"/>
              <a:t> </a:t>
            </a:r>
            <a:r>
              <a:rPr lang="en-US" sz="2400" dirty="0" err="1" smtClean="0"/>
              <a:t>beberapa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menyebabkan</a:t>
            </a:r>
            <a:r>
              <a:rPr lang="en-US" sz="2400" dirty="0" smtClean="0"/>
              <a:t> </a:t>
            </a:r>
            <a:r>
              <a:rPr lang="en-US" sz="2400" dirty="0" err="1" smtClean="0"/>
              <a:t>interaksi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diberikan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hati</a:t>
            </a:r>
            <a:r>
              <a:rPr lang="en-US" sz="2400" dirty="0" smtClean="0"/>
              <a:t> </a:t>
            </a:r>
            <a:r>
              <a:rPr lang="en-US" sz="2400" dirty="0" err="1" smtClean="0"/>
              <a:t>hati</a:t>
            </a:r>
            <a:endParaRPr lang="en-US" sz="2400" dirty="0" smtClean="0"/>
          </a:p>
          <a:p>
            <a:r>
              <a:rPr lang="en-US" sz="2400" dirty="0" err="1" smtClean="0"/>
              <a:t>Bila</a:t>
            </a:r>
            <a:r>
              <a:rPr lang="en-US" sz="2400" dirty="0" smtClean="0"/>
              <a:t> </a:t>
            </a:r>
            <a:r>
              <a:rPr lang="en-US" sz="2400" dirty="0" err="1" smtClean="0"/>
              <a:t>indikasi</a:t>
            </a:r>
            <a:r>
              <a:rPr lang="en-US" sz="2400" dirty="0" smtClean="0"/>
              <a:t> </a:t>
            </a:r>
            <a:r>
              <a:rPr lang="en-US" sz="2400" dirty="0" err="1" smtClean="0"/>
              <a:t>pemberian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jelas,pemberian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</a:t>
            </a:r>
            <a:r>
              <a:rPr lang="en-US" sz="2400" dirty="0" err="1" smtClean="0"/>
              <a:t>kombinasi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smtClean="0"/>
              <a:t>harus </a:t>
            </a:r>
            <a:r>
              <a:rPr lang="en-US" sz="2400" dirty="0" err="1" smtClean="0"/>
              <a:t>dihentikan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kadang</a:t>
            </a:r>
            <a:r>
              <a:rPr lang="en-US" sz="2400" dirty="0" smtClean="0"/>
              <a:t> </a:t>
            </a:r>
            <a:r>
              <a:rPr lang="en-US" sz="2400" dirty="0" err="1" smtClean="0"/>
              <a:t>pasien</a:t>
            </a:r>
            <a:r>
              <a:rPr lang="en-US" sz="2400" dirty="0" smtClean="0"/>
              <a:t> </a:t>
            </a:r>
            <a:r>
              <a:rPr lang="en-US" sz="2400" dirty="0" err="1" smtClean="0"/>
              <a:t>mengalami</a:t>
            </a:r>
            <a:r>
              <a:rPr lang="en-US" sz="2400" dirty="0" smtClean="0"/>
              <a:t> </a:t>
            </a:r>
            <a:r>
              <a:rPr lang="en-US" sz="2400" dirty="0" err="1" smtClean="0"/>
              <a:t>gangguan</a:t>
            </a:r>
            <a:r>
              <a:rPr lang="en-US" sz="2400" dirty="0" smtClean="0"/>
              <a:t> </a:t>
            </a:r>
            <a:r>
              <a:rPr lang="en-US" sz="2400" dirty="0" err="1" smtClean="0"/>
              <a:t>Efek</a:t>
            </a:r>
            <a:r>
              <a:rPr lang="en-US" sz="2400" dirty="0" smtClean="0"/>
              <a:t> </a:t>
            </a:r>
            <a:r>
              <a:rPr lang="en-US" sz="2400" dirty="0" err="1" smtClean="0"/>
              <a:t>samping</a:t>
            </a:r>
            <a:r>
              <a:rPr lang="en-US" sz="2400" dirty="0" smtClean="0"/>
              <a:t> </a:t>
            </a:r>
            <a:r>
              <a:rPr lang="en-US" sz="2400" dirty="0" err="1" smtClean="0"/>
              <a:t>obat</a:t>
            </a:r>
            <a:r>
              <a:rPr lang="en-US" sz="2400" dirty="0" smtClean="0"/>
              <a:t> (ESO).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463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Reaksi Obat Iatrogenik</vt:lpstr>
      <vt:lpstr>Terima Kasih</vt:lpstr>
      <vt:lpstr>Slide 3</vt:lpstr>
      <vt:lpstr>Slide 4</vt:lpstr>
      <vt:lpstr>Perhatian dalam pemberian Obat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Reaksi Obat Iatrogenik</dc:title>
  <dc:creator>Al Choco</dc:creator>
  <cp:lastModifiedBy>Al Choco</cp:lastModifiedBy>
  <cp:revision>6</cp:revision>
  <dcterms:created xsi:type="dcterms:W3CDTF">2012-01-11T22:17:07Z</dcterms:created>
  <dcterms:modified xsi:type="dcterms:W3CDTF">2012-01-11T22:57:02Z</dcterms:modified>
</cp:coreProperties>
</file>