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7" r:id="rId50"/>
    <p:sldId id="304" r:id="rId51"/>
    <p:sldId id="305" r:id="rId52"/>
    <p:sldId id="306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2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CCB7F-6301-4E6A-BA29-F961064845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Nơi giữ chỗ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Nơi giữ chỗ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Nơi giữ chỗ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Nơi giữ chỗ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8" name="Nơi giữ chỗ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Nơi giữ chỗ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4" name="Nơi giữ chỗ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Nơi giữ chỗ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ơi giữ chỗ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3" name="Nơi giữ chỗ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ơi giữ chỗ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Nơi giữ chỗ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ơi giữ chỗ cho 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EC3EF-C2D6-45E3-B829-890576EA29BD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C1EF2-EAF1-419C-B158-FC2A3410E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audio" Target="../media/audio2.wav"/><Relationship Id="rId7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4"/>
          <p:cNvSpPr txBox="1">
            <a:spLocks noChangeArrowheads="1"/>
          </p:cNvSpPr>
          <p:nvPr/>
        </p:nvSpPr>
        <p:spPr bwMode="auto">
          <a:xfrm>
            <a:off x="228600" y="2333685"/>
            <a:ext cx="8915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Chào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mừng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quy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́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thầy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cô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vê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̀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dư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̣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lớp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bồi</a:t>
            </a:r>
            <a:r>
              <a:rPr lang="en-US" sz="4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dưỡng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thường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xuyên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nội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dung 1,2 </a:t>
            </a:r>
          </a:p>
          <a:p>
            <a:pPr algn="ctr">
              <a:spcBef>
                <a:spcPct val="50000"/>
              </a:spcBef>
            </a:pP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học</a:t>
            </a:r>
            <a:r>
              <a:rPr lang="en-US" sz="4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2019 - 2020</a:t>
            </a:r>
          </a:p>
        </p:txBody>
      </p:sp>
      <p:sp>
        <p:nvSpPr>
          <p:cNvPr id="2051" name="Hộp_Văn_Bản 7"/>
          <p:cNvSpPr txBox="1">
            <a:spLocks noChangeArrowheads="1"/>
          </p:cNvSpPr>
          <p:nvPr/>
        </p:nvSpPr>
        <p:spPr bwMode="auto">
          <a:xfrm>
            <a:off x="219075" y="228601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PHÒNG GD&amp;ĐT PHÚ GIÁO</a:t>
            </a:r>
            <a:endParaRPr lang="vi-VN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4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NHÓM BÁO CÁO VIÊN</a:t>
            </a:r>
            <a:endParaRPr lang="vi-VN" sz="4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5334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trọt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sản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xuất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81000" y="533400"/>
            <a:ext cx="8458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b. </a:t>
            </a: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miền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thích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KT - XH)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quốc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hay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nào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28600" y="381000"/>
            <a:ext cx="8686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"ĐẶT VẤN ĐỀ"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GV)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sẵn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vốn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tin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Mặt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khác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phương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này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đòi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GV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lực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tổ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chức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kiến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vững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chắc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thì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mới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đạt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tốt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28600" y="381000"/>
            <a:ext cx="8610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Ví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 </a:t>
            </a:r>
            <a:r>
              <a:rPr kumimoji="0" lang="en-US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họa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sẵn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Nam,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-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Minh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501 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Tàu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(101 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50 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Minh.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10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7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4800" y="304800"/>
            <a:ext cx="853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(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28600" y="2743200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Vê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phía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viên.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khuyến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hay.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04800" y="381000"/>
            <a:ext cx="8610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gũi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gặp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vào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khuyến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hôm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phòng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04800" y="381000"/>
            <a:ext cx="8534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óc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uốn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kịp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móc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vi-V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04800" y="304800"/>
            <a:ext cx="86106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Vê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phía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đời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lĩnh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niềm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chuẩn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chuẩn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được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photo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liệu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̉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khảo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4572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SGK,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gặp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chép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gặp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chép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Thỉnh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dìu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62000" y="381000"/>
            <a:ext cx="74488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 ĐỀ BỒI DƯỠNG HỌC SINH THEO NĂNG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LỰC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 ĐỊA LÍ </a:t>
            </a:r>
            <a:r>
              <a:rPr kumimoji="0" lang="vi-V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THCS</a:t>
            </a:r>
            <a:endParaRPr kumimoji="0" lang="vi-VN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7200" y="1447800"/>
            <a:ext cx="472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CƠ SỞ LÍ LUẬN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04800" y="1905000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muốn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mọi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THCS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vẹn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ngừơi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giáo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người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6" grpId="0"/>
      <p:bldP spid="112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457200" y="685800"/>
            <a:ext cx="8229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chịu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thỉnh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09600" y="609600"/>
            <a:ext cx="36454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 PHƯƠNG PHÁP HỌC</a:t>
            </a:r>
            <a:endParaRPr kumimoji="0" lang="vi-VN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38200" y="1143000"/>
            <a:ext cx="7924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ôn tập theo các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trên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thầy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cô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sinh theo sơ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tư duy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lâu hơn.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Nam”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68811" y="0"/>
          <a:ext cx="8918917" cy="754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5" name="Slide" r:id="rId3" imgW="4572049" imgH="3429015" progId="PowerPoint.Slide.8">
                  <p:embed/>
                </p:oleObj>
              </mc:Choice>
              <mc:Fallback>
                <p:oleObj name="Slide" r:id="rId3" imgW="4572049" imgH="3429015" progId="PowerPoint.Slide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811" y="0"/>
                        <a:ext cx="8918917" cy="754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04800" y="3810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Khi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9: “Phân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dân cư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cư”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rồi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khai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cơ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/>
          <p:cNvPicPr/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1532206"/>
            <a:ext cx="8114714" cy="5003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8600" y="6096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</a:t>
            </a: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tiết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239152" y="0"/>
          <a:ext cx="8595360" cy="679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Slide" r:id="rId3" imgW="3802446" imgH="2851539" progId="PowerPoint.Slide.8">
                  <p:embed/>
                </p:oleObj>
              </mc:Choice>
              <mc:Fallback>
                <p:oleObj name="Slide" r:id="rId3" imgW="3802446" imgH="2851539" progId="PowerPoint.Slid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152" y="0"/>
                        <a:ext cx="8595360" cy="679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74320" y="253218"/>
            <a:ext cx="86106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ôn tập theo các chủ đề: </a:t>
            </a: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hủ đề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ịa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tự 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D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ân cư xã hội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ịa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các ngành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du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ịa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các vùng kinh tế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Vùng</a:t>
            </a:r>
            <a:r>
              <a:rPr kumimoji="0" lang="sv-S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  du và miền núi Bắc Bộ.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 Đồng bằng sông Hồng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 Bắc Trung Bộ.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 Duyên hải Nam Trung Bộ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Tây Nguyên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 Đông Nam Bộ.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Vùng Đồng bằng sông Cửu Long.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Nên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hóa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sơ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endParaRPr kumimoji="0" lang="vi-V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9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89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89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89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89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89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389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89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9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9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9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51692" y="228600"/>
          <a:ext cx="8496886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Slide" r:id="rId3" imgW="4572049" imgH="3429015" progId="PowerPoint.Slide.8">
                  <p:embed/>
                </p:oleObj>
              </mc:Choice>
              <mc:Fallback>
                <p:oleObj name="Slide" r:id="rId3" imgW="4572049" imgH="3429015" progId="PowerPoint.Slide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92" y="228600"/>
                        <a:ext cx="8496886" cy="647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62242" y="422031"/>
            <a:ext cx="847695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ịa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nhiên nên theo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trúc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sau:</a:t>
            </a: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nhiên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Nguyên nhân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Ý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khăn)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ịa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trúc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thường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Vai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khai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thác,sử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trang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trạng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phân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khai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thác,sử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trang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tồn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endParaRPr kumimoji="0" lang="vi-V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8600" y="457200"/>
            <a:ext cx="8686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ịa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trúc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chung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nhiên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oáng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Kinh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dân cư lao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cơ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vốn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trừơng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lịch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khai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mạnh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tồn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trúc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sinh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khắc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sâu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luôn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chiếu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khi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tương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nét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biệt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ịa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vi-V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457200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được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niệm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vậy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lòng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lĩnh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quốc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̣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đoán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90733" y="309489"/>
            <a:ext cx="856605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năng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ịa</a:t>
            </a:r>
            <a:r>
              <a:rPr kumimoji="0" lang="vi-VN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a)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dung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304800" y="2133600"/>
            <a:ext cx="8458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b)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Nhóm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 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Nhóm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đẹp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Hình Chữ nhật 2"/>
          <p:cNvSpPr/>
          <p:nvPr/>
        </p:nvSpPr>
        <p:spPr>
          <a:xfrm>
            <a:off x="457200" y="2286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381000" y="609600"/>
            <a:ext cx="8382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c)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phạm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sót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hàng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4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4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4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81000" y="381000"/>
            <a:ext cx="8458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K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̃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năng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vi-VN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̃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được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cầu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của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Lập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làm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̃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làm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trước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thời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làm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biệt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được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thuyết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̃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được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trình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làm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hỏi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thuyết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thuyết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Hình Chữ nhật 2"/>
          <p:cNvSpPr/>
          <p:nvPr/>
        </p:nvSpPr>
        <p:spPr>
          <a:xfrm>
            <a:off x="533400" y="39624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Dạng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1: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thích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dạng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thích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cầu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học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trả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lời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tại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?".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Đây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dạng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khó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đòi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học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chỉ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nắm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vững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kiến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cơ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bản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còn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biết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vận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chúng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thích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tượng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Địa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́.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dạng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này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cần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đặc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biệt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tâm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mối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hệ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nhân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3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3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3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28600" y="304800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Vd7: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(500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thớt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miền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núi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(50 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73%,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27% (2007).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Giải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thích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: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màu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núi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thiếu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hoạt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2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457200" y="6858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.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quán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bó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quần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xóm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81000" y="2819400"/>
            <a:ext cx="8382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ổn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đẩy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KT- XH.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28600" y="533400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gay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gắt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do: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chiếm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77,7% (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( 2003: 22,3% 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6%.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kịp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281354" y="225083"/>
            <a:ext cx="86938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quyết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tầng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2400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04800" y="33528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hè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Cho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2012-2013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hè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hè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81000" y="16002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2: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“So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tổng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Vd10: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Long.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2011-2012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Hình Chữ nhật 2"/>
          <p:cNvSpPr/>
          <p:nvPr/>
        </p:nvSpPr>
        <p:spPr>
          <a:xfrm>
            <a:off x="609600" y="609600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Ví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,…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Sa Pa, Tam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,…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93895" y="228599"/>
          <a:ext cx="8468752" cy="6586305"/>
        </p:xfrm>
        <a:graphic>
          <a:graphicData uri="http://schemas.openxmlformats.org/drawingml/2006/table">
            <a:tbl>
              <a:tblPr/>
              <a:tblGrid>
                <a:gridCol w="1411459"/>
                <a:gridCol w="3610708"/>
                <a:gridCol w="3446585"/>
              </a:tblGrid>
              <a:tr h="3705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err="1">
                          <a:latin typeface="Times New Roman"/>
                          <a:ea typeface="Calibri"/>
                          <a:cs typeface="Times New Roman"/>
                        </a:rPr>
                        <a:t>Đặc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err="1">
                          <a:latin typeface="Times New Roman"/>
                          <a:ea typeface="Calibri"/>
                          <a:cs typeface="Times New Roman"/>
                        </a:rPr>
                        <a:t>điểm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Times New Roman"/>
                        </a:rPr>
                        <a:t>Đồng bằng sông Hồng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Times New Roman"/>
                        </a:rPr>
                        <a:t>Đồng bằng sông Cửu Long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2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đai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phù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màu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mỡ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diện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tích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nhỏ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có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đê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bao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bọc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Đất phù sa màu mỡ, nhất là dải phù sa ven sông Tiền và sông Hậu, diện tích lớn, không có đê bao bọc.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7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Khí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hậu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Nhiệt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đới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ẩm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gió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mùa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có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một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mùa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đông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lạnh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Cận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xích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đạo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nóng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quanh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năm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với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2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mùa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là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mùa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mưa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và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mùa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khô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Nguồn nước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Hệ thống sông ngòi dày đặc, lớn nhất là hệ thống sông Hồng - Thái Bình.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Hệ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thống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sông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ngòi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kênh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rạch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chằng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chịt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lớn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nhất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là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hệ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thống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sông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Tiền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và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sông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Hậu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Dân cư, lao động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Có nguồn lao động đông, nhất là lao động có chuyên môn kỹ thuật, kinh nghiệm sản xuất cao.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Có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nguồn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lao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động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ít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hơn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lượng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lao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động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và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kinh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nghiệm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sản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xuất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thấp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hơn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7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sở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vật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kỹ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thuật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Nhìn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chung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tốt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hơn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mật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độ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dày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đặc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Thưa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hơn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với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chất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lượng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kém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hơn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81000" y="304800"/>
            <a:ext cx="8458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phạm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truyền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mũi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phạm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nay.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hôm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phép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gọi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37625" y="304800"/>
            <a:ext cx="853909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Vd11: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So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2012-2013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So </a:t>
            </a:r>
            <a:r>
              <a:rPr kumimoji="0" lang="en-US" sz="2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sánh</a:t>
            </a: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Tổng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tổng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do: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trọng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),…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do: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biệt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vũng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cửa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ngòi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dốc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nhỏ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,…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28600" y="304800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minh”.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1975-1976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 1985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1986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XX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hay,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12: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Chứng minh rằng nền công nghiệp nước ta có cơ cấu ngành đa dạng. Trong công nghiệp nước ta hiện nay ngành nào chiếm tỉ trọng cao nhất? Vì sao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(Đề thi  năm học:2012-2013 thị xã Phúc Yên- Lớp 9)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Chứng minh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Ngành công nghiệp khai thác nhiên liệu gồm: Khai thác than, dầu khí.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Ngành công nghiệp điện gồm: Nhiệt điện, thuỷ điện.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Ngành công nghiệp chế biến lương thực thực phẩm: Chế biến sản phẩm trồng trọt, sản phẩm chăn nuôi, chế biến thuỷ sản.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Ngành công nghiệp dệt may.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Nhiều ngành công nghiệp khác như: công nghiệp cơ khí điện tử, công nghiệp hoá chất, sản xuất vật liệu xây dựng.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Hiện nay công nghiệp 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chế biến lương thực thực phẩm chiếm tỉ trọng cao nhất. Vì ngành này có điều kiện thuận lợi hơn: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Có nguồn nguyên liệu dồi dào từ trồng trọt, chăn nuôi, thuỷ sản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Dân số nước ta đông đáp ứng được lao động giá nhân công thấp và thị trường lớn.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Ngành này đòi hỏi vốn đầu tư không quá lớn, thu hồi vốn nhanh phù hợp với điều kiện nước ta, trong khi đó sản phẩm được xuất khẩu.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5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5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5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5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5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55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55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55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5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55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80182" y="140677"/>
            <a:ext cx="86106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Vd13: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Giải thích và chứng minh khí hậu nước ta có tính chất nhiệt đới ẩm gió mùa.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học:2009-2010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ẩm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tuyến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ẩm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vượt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21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1400 - 3000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1500 - 2000 mm/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80%.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phía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ở Nam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11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phía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5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5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45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45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45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45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5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5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45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5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45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45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5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45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45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11014" y="186397"/>
            <a:ext cx="869383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11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ẩm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tai: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bệnh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bệnh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4111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SGK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chuẩn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sắp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4111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Vd14: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2011-2012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chiếm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25%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38,5%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GDP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2002).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vươn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quốc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3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3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3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304800" y="381000"/>
            <a:ext cx="8534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111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lĩnh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,...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111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hóa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tầng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28600" y="3352800"/>
            <a:ext cx="868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11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Vd15: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3260 km,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2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28600" y="304800"/>
            <a:ext cx="863756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giàu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ngọt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khuyến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Chịu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bệnh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ô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nhiễm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Vốn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4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4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4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4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4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4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4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14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4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4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4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04800" y="838200"/>
            <a:ext cx="8458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…”.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158261" y="627365"/>
          <a:ext cx="8754794" cy="5628640"/>
        </p:xfrm>
        <a:graphic>
          <a:graphicData uri="http://schemas.openxmlformats.org/drawingml/2006/table">
            <a:tbl>
              <a:tblPr/>
              <a:tblGrid>
                <a:gridCol w="654273"/>
                <a:gridCol w="865033"/>
                <a:gridCol w="2391670"/>
                <a:gridCol w="1925249"/>
                <a:gridCol w="2918569"/>
              </a:tblGrid>
              <a:tr h="7691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STT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vẽ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dẫn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chủ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yếu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tròn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cơ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thành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phần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trong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tổng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và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mô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của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đối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bày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Cơ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tỷ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lệ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tỷ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trọng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chỉ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có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1, 2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hoặc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3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năm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tròn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tròn</a:t>
                      </a:r>
                      <a:endParaRPr lang="en-US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kích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thước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bằng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nhau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- 2 – 3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tròn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kích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thước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không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bằng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nhau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cặp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nửa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tròn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04800" y="2286000"/>
          <a:ext cx="8449994" cy="4404360"/>
        </p:xfrm>
        <a:graphic>
          <a:graphicData uri="http://schemas.openxmlformats.org/drawingml/2006/table">
            <a:tbl>
              <a:tblPr/>
              <a:tblGrid>
                <a:gridCol w="631494"/>
                <a:gridCol w="834917"/>
                <a:gridCol w="2308404"/>
                <a:gridCol w="1858221"/>
                <a:gridCol w="2816958"/>
              </a:tblGrid>
              <a:tr h="4191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đường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diễn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thị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tiến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trình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động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phát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triển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của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các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theo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chuỗi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gian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Tăng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trưởng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động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phát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triển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qua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các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năm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từ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…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đến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….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tốc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độ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gia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tăng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…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đường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diễn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nhiều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đường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diễn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có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cùng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nhiều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đường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diễn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.(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có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khác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nhau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đường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chỉ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số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phát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triển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Bảng 2"/>
          <p:cNvGraphicFramePr>
            <a:graphicFrameLocks noGrp="1"/>
          </p:cNvGraphicFramePr>
          <p:nvPr/>
        </p:nvGraphicFramePr>
        <p:xfrm>
          <a:off x="281354" y="847188"/>
          <a:ext cx="8481647" cy="1463040"/>
        </p:xfrm>
        <a:graphic>
          <a:graphicData uri="http://schemas.openxmlformats.org/drawingml/2006/table">
            <a:tbl>
              <a:tblPr/>
              <a:tblGrid>
                <a:gridCol w="633860"/>
                <a:gridCol w="838044"/>
                <a:gridCol w="2317051"/>
                <a:gridCol w="1865182"/>
                <a:gridCol w="2827510"/>
              </a:tblGrid>
              <a:tr h="7691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STT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vẽ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dẫn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chủ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yếu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II.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HOẠT ĐỘNG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 DƯỠNG HỌC SINH THEO NĂNG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LỰC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MÔN ĐỊA LÍ 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THCS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 NHÀ TRƯỜNG HIỆN NAY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vi-VN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1524000"/>
            <a:ext cx="8534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Thuận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lợi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kịp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BGH,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250874" y="2284828"/>
          <a:ext cx="8534399" cy="3291840"/>
        </p:xfrm>
        <a:graphic>
          <a:graphicData uri="http://schemas.openxmlformats.org/drawingml/2006/table">
            <a:tbl>
              <a:tblPr/>
              <a:tblGrid>
                <a:gridCol w="637802"/>
                <a:gridCol w="843256"/>
                <a:gridCol w="2331461"/>
                <a:gridCol w="1876782"/>
                <a:gridCol w="2845098"/>
              </a:tblGrid>
              <a:tr h="3162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Biểu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đồ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miền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Thể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hiện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đồng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thời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cả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hai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mặt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: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cấu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và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động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thái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phát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triển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của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đồi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tượng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qua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nhiều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thời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điểm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Thay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đổi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cấu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chuyển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dịch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cấu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thích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hợp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nhất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để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chuyển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dị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cấu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Biểu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đồ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chồng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nối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tiếp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cùng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một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đại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lượng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Bảng 2"/>
          <p:cNvGraphicFramePr>
            <a:graphicFrameLocks noGrp="1"/>
          </p:cNvGraphicFramePr>
          <p:nvPr/>
        </p:nvGraphicFramePr>
        <p:xfrm>
          <a:off x="253219" y="799123"/>
          <a:ext cx="8539090" cy="1463040"/>
        </p:xfrm>
        <a:graphic>
          <a:graphicData uri="http://schemas.openxmlformats.org/drawingml/2006/table">
            <a:tbl>
              <a:tblPr/>
              <a:tblGrid>
                <a:gridCol w="638153"/>
                <a:gridCol w="843720"/>
                <a:gridCol w="2332743"/>
                <a:gridCol w="1877814"/>
                <a:gridCol w="2846660"/>
              </a:tblGrid>
              <a:tr h="7691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STT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vẽ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dẫn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chủ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yếu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Bảng 2"/>
          <p:cNvGraphicFramePr>
            <a:graphicFrameLocks noGrp="1"/>
          </p:cNvGraphicFramePr>
          <p:nvPr/>
        </p:nvGraphicFramePr>
        <p:xfrm>
          <a:off x="192258" y="2219178"/>
          <a:ext cx="8534399" cy="3840480"/>
        </p:xfrm>
        <a:graphic>
          <a:graphicData uri="http://schemas.openxmlformats.org/drawingml/2006/table">
            <a:tbl>
              <a:tblPr/>
              <a:tblGrid>
                <a:gridCol w="637802"/>
                <a:gridCol w="843256"/>
                <a:gridCol w="2331461"/>
                <a:gridCol w="1876782"/>
                <a:gridCol w="2845098"/>
              </a:tblGrid>
              <a:tr h="3162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mô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khối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So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sánh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tương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quan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về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độ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lớn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giữa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Số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sản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so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sánh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cán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cân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xuất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nhập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khẩu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tích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khối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dãy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đơn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dãy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đôi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nhóm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thanh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ngang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Bảng 3"/>
          <p:cNvGraphicFramePr>
            <a:graphicFrameLocks noGrp="1"/>
          </p:cNvGraphicFramePr>
          <p:nvPr/>
        </p:nvGraphicFramePr>
        <p:xfrm>
          <a:off x="202809" y="728785"/>
          <a:ext cx="8519160" cy="1463040"/>
        </p:xfrm>
        <a:graphic>
          <a:graphicData uri="http://schemas.openxmlformats.org/drawingml/2006/table">
            <a:tbl>
              <a:tblPr/>
              <a:tblGrid>
                <a:gridCol w="636663"/>
                <a:gridCol w="841751"/>
                <a:gridCol w="2327299"/>
                <a:gridCol w="1873431"/>
                <a:gridCol w="2840016"/>
              </a:tblGrid>
              <a:tr h="7691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STT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vẽ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dẫn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chủ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yếu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68104" y="2327031"/>
          <a:ext cx="8385517" cy="2870200"/>
        </p:xfrm>
        <a:graphic>
          <a:graphicData uri="http://schemas.openxmlformats.org/drawingml/2006/table">
            <a:tbl>
              <a:tblPr/>
              <a:tblGrid>
                <a:gridCol w="626676"/>
                <a:gridCol w="986420"/>
                <a:gridCol w="2132915"/>
                <a:gridCol w="1844041"/>
                <a:gridCol w="2795465"/>
              </a:tblGrid>
              <a:tr h="12411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chồng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quy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mô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và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cơ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thành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phần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trong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tổng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Cơ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tỷ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lệ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tỷ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trọng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chồng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 – 3 …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chồng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cùng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một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lượng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%)</a:t>
                      </a:r>
                    </a:p>
                  </a:txBody>
                  <a:tcPr marL="60490" marR="60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Bảng 2"/>
          <p:cNvGraphicFramePr>
            <a:graphicFrameLocks noGrp="1"/>
          </p:cNvGraphicFramePr>
          <p:nvPr/>
        </p:nvGraphicFramePr>
        <p:xfrm>
          <a:off x="364588" y="850705"/>
          <a:ext cx="8399583" cy="1463040"/>
        </p:xfrm>
        <a:graphic>
          <a:graphicData uri="http://schemas.openxmlformats.org/drawingml/2006/table">
            <a:tbl>
              <a:tblPr/>
              <a:tblGrid>
                <a:gridCol w="627727"/>
                <a:gridCol w="991230"/>
                <a:gridCol w="2133338"/>
                <a:gridCol w="1847135"/>
                <a:gridCol w="2800153"/>
              </a:tblGrid>
              <a:tr h="7691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STT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Loại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thể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hiện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Dấu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hiệu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nhận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biết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yêu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cầu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vẽ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lời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dẫn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Dạng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biểu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đồ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chủ</a:t>
                      </a: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yếu</a:t>
                      </a: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25" marR="36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64588" y="1708052"/>
          <a:ext cx="8382000" cy="3207030"/>
        </p:xfrm>
        <a:graphic>
          <a:graphicData uri="http://schemas.openxmlformats.org/drawingml/2006/table">
            <a:tbl>
              <a:tblPr/>
              <a:tblGrid>
                <a:gridCol w="4572000"/>
                <a:gridCol w="1905000"/>
                <a:gridCol w="1905000"/>
              </a:tblGrid>
              <a:tr h="11953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</a:t>
                      </a: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Năm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Khu</a:t>
                      </a: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vực</a:t>
                      </a: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kinh</a:t>
                      </a: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tế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2000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2010</a:t>
                      </a:r>
                      <a:endParaRPr lang="en-US" sz="2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722">
                <a:tc>
                  <a:txBody>
                    <a:bodyPr/>
                    <a:lstStyle/>
                    <a:p>
                      <a:pPr marL="457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Nông</a:t>
                      </a: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lâm</a:t>
                      </a: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2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ngư</a:t>
                      </a: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nghiệp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407,6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722">
                <a:tc>
                  <a:txBody>
                    <a:bodyPr/>
                    <a:lstStyle/>
                    <a:p>
                      <a:pPr marL="457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Công nghiệp - xây dựng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162,2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824,9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722">
                <a:tc>
                  <a:txBody>
                    <a:bodyPr/>
                    <a:lstStyle/>
                    <a:p>
                      <a:pPr marL="457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Dịch vụ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171,3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748,4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722">
                <a:tc>
                  <a:txBody>
                    <a:bodyPr/>
                    <a:lstStyle/>
                    <a:p>
                      <a:pPr marL="457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Tổng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441,9</a:t>
                      </a:r>
                      <a:endParaRPr lang="en-US" sz="2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1980,9</a:t>
                      </a:r>
                      <a:endParaRPr lang="en-US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381000" y="202809"/>
            <a:ext cx="838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Vd16: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2000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2010.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Đơn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vị 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nghìn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̉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đồng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228600" y="4919008"/>
            <a:ext cx="8534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2010.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học:2012-2013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3" grpId="0"/>
      <p:bldP spid="7475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04799" y="3352800"/>
          <a:ext cx="8458200" cy="3124200"/>
        </p:xfrm>
        <a:graphic>
          <a:graphicData uri="http://schemas.openxmlformats.org/drawingml/2006/table">
            <a:tbl>
              <a:tblPr/>
              <a:tblGrid>
                <a:gridCol w="2238935"/>
                <a:gridCol w="1243853"/>
                <a:gridCol w="1243853"/>
                <a:gridCol w="1243853"/>
                <a:gridCol w="1243853"/>
                <a:gridCol w="1243853"/>
              </a:tblGrid>
              <a:tr h="1562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 err="1">
                          <a:latin typeface="Times New Roman"/>
                          <a:ea typeface="Calibri"/>
                          <a:cs typeface="Times New Roman"/>
                        </a:rPr>
                        <a:t>Khu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latin typeface="Times New Roman"/>
                          <a:ea typeface="Calibri"/>
                          <a:cs typeface="Times New Roman"/>
                        </a:rPr>
                        <a:t>vực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 err="1">
                          <a:latin typeface="Times New Roman"/>
                          <a:ea typeface="Calibri"/>
                          <a:cs typeface="Times New Roman"/>
                        </a:rPr>
                        <a:t>Năm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 1990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Năm 1995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Năm 2000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Năm 2003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Năm 2005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     Thành thị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19,1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20,8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24,1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25,8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26,9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     Nông thôn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80,9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79,2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75,9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74,2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73,1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28600" y="3810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Vd17: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ở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đơn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%)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a.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dịch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1990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2005.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b.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2008-2009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Bảng 1"/>
          <p:cNvGraphicFramePr>
            <a:graphicFrameLocks noGrp="1"/>
          </p:cNvGraphicFramePr>
          <p:nvPr/>
        </p:nvGraphicFramePr>
        <p:xfrm>
          <a:off x="304802" y="3276600"/>
          <a:ext cx="8458199" cy="2743200"/>
        </p:xfrm>
        <a:graphic>
          <a:graphicData uri="http://schemas.openxmlformats.org/drawingml/2006/table">
            <a:tbl>
              <a:tblPr/>
              <a:tblGrid>
                <a:gridCol w="2517321"/>
                <a:gridCol w="1241878"/>
                <a:gridCol w="1174750"/>
                <a:gridCol w="1174750"/>
                <a:gridCol w="1174750"/>
                <a:gridCol w="11747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 err="1">
                          <a:latin typeface="Times New Roman"/>
                          <a:ea typeface="Calibri"/>
                          <a:cs typeface="Times New Roman"/>
                        </a:rPr>
                        <a:t>Năm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1980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1990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1995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2000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2005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Diện tích (triệu ha)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5,6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6,0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6,8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7,6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Sản lượng (triệu tấn)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11,6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19,2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25,0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32,5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36,0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Năng suất (tạ/ha)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20,7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32,0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36,8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42,8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49,0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228600" y="3048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Vd18: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Diện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suất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lúa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đoạn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1980 – 2005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lúa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1980 - 2005.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b.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2011-2012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Vĩnh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Phúc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228600" y="457200"/>
            <a:ext cx="8610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Atlat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lòng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gọi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trước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6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6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6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6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6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6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6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6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6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304800" y="9144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(VD: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nẻo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228600" y="609600"/>
            <a:ext cx="8686800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V. CÁC GIẢI PHÁP TRONG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VIỆC 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  DƯỠNG HỌC SINH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 NĂNG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LỰC.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lòng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9,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9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9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228600" y="381000"/>
            <a:ext cx="8686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1. 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lũy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tri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internet.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Web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hữu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hay, 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BDHSG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lòng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hữu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28600" y="457200"/>
            <a:ext cx="8534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khăn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mũi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do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hời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hợt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rằng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Địa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Lí là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̣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đến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Chính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vì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vậy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đốc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khuyến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khích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thành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tích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trường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228600" y="609600"/>
            <a:ext cx="8686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Giáo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BDHSG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cần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phối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với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̣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với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giáo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̉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nhiệm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đối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tượng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đê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điều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kiện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giúp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các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phát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hết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của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mình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lôgic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287215" y="309489"/>
            <a:ext cx="8551986" cy="61093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kiểm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đánh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mức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nắm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ngay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tình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hình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hổng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gọi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trực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lên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mối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lần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ghi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nhớ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ghi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ở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vở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GV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sửa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khắc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sâu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ngay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Ngoài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sưu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ngân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hàng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cấp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cấp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huyện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tỉnh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nghệ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tin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nhằm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giúp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xúc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quen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điểm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hay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hữu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ích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en-US" sz="23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tránh</a:t>
            </a:r>
            <a:r>
              <a:rPr kumimoji="0" lang="en-US" sz="2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Đừng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lý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cử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nặng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dẫn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áp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phía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thư­ờng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hay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nôn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nóng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bỏ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cơ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ngay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đã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gặp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ngay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bòng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bong”,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nhận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bắt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đâu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hoặc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ghi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nhớ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đơn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vị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kỹ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dễ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lộn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xộn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hay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hình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đ­ược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phư­ơng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đơn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phức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tạp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càng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càng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hoang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mang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279010" y="323557"/>
            <a:ext cx="863521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GV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minh”),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2.  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sớm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̉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sớm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là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làm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thích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dìu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khiếu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nhưng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dìu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của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thầy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5705" y="309489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304800" y="2743200"/>
            <a:ext cx="853440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Bên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cạnh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́ 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Internet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cha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Internet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bè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tiệm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game,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game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đến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sút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lừa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cha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243114" y="275771"/>
            <a:ext cx="8686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GDĐT,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chi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8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8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8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78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8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78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78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8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78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78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8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78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228600" y="228600"/>
            <a:ext cx="8686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lý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thoả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góp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6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6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6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6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6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304800" y="304800"/>
            <a:ext cx="8610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chuẩn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xây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dựng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chi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bắt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nhịp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lặp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suốt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</a:t>
            </a:r>
            <a:r>
              <a:rPr kumimoji="0" lang="vi-VN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vi-V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6,8,9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4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4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49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9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9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49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49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9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49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457200" y="533400"/>
            <a:ext cx="8458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BDHSG.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chi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tầm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lũy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304800" y="381000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chọn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ngũ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lực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ảnh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truyền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niềm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mê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hoàn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truyền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tâm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ổn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304800" y="304800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hình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thể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nước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Olympic …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chuyên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dẫn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220394" y="4043289"/>
            <a:ext cx="866569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đua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đua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đẩy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ở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nên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gặp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việc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photo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tài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liệu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Song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III.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LỰA CHỌN NỘI DUNG </a:t>
            </a: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 PHÁP,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TỔ CHỨC, THỰC HIỆN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BỒI DƯỠNG HỌC SINH THEO NĂNG LỰC CẤP THCS.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3400" y="1600200"/>
            <a:ext cx="2181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nội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dung: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38200" y="21336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dựa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khoa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85800" y="3733800"/>
            <a:ext cx="6553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a. </a:t>
            </a: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14400" y="4191000"/>
            <a:ext cx="792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sở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sẳn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  <p:bldP spid="19459" grpId="0"/>
      <p:bldP spid="19460" grpId="0"/>
      <p:bldP spid="1946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195943" y="174171"/>
            <a:ext cx="8686800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*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- 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chức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giải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một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kiệm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nghị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quyết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Hội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Cuối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đợt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mưu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Ban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diện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CMHS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dương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ý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nghĩa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nguồn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kịp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thời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tạo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lực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tiếp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tục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phân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đấu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Trước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mỗi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đều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định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rõ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ràng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quý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nhất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mình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tin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yêu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uy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tôn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phụ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huynh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bạn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bè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nghiệp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-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cạnh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đó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hằng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năm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dõi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thành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tích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đạt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được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để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dương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trong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cuộc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hội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đồng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dịp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sơ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tổng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kết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những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tuy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về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trị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vật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nhưng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nguồn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lớn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bồi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dưỡng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giỏi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 -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tác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khen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thưởng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đối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với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học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sinh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giáo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viên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hoạt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động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quan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trọng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góp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phần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không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nhỏ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vào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việc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nâng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cao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chất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lượng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BDSG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của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nhà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trường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228600" y="304800"/>
            <a:ext cx="8610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NHỮNG KINH NGHIỆM PHÁT HIỆN VÀ BỒI DƯỠNG HỌC SINH GIỎI MÔN DỊA LÍ TRONG QUÁ TRÌNH GIẢNG DẠY TRÊN LỚP 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người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GV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nền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ấy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Muốn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8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8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228600" y="533400"/>
            <a:ext cx="8686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nhiều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dõi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nhằm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nhớ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chọn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phải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nắm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chắc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hiện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niệm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chênh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lệch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nhìn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khan,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mưa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,....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1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1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1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1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1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1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1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1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1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1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1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1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275772" y="228600"/>
            <a:ext cx="859245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đường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vuông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,...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nâng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cứu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xét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 lat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vi-VN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KẾT LUẬN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huyện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trọng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lớp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thúc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đẩy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logic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chủ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lập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0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0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0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0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0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0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228600" y="685800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cũng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dưỡng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ngoài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kiến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rèn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đúng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thầy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-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đây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giúp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bản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tôi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đồng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nghiệp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khảo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còn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khiếm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khuyết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khỏi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góp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cùng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tìm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phương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pháp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HSG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môn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́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hơn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NT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647" name="Picture 351" descr="DEN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0" y="0"/>
            <a:ext cx="9144000" cy="533400"/>
          </a:xfrm>
        </p:spPr>
      </p:pic>
      <p:pic>
        <p:nvPicPr>
          <p:cNvPr id="55648" name="Picture 352" descr="DEN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 rot="16200000">
            <a:off x="5451475" y="3165475"/>
            <a:ext cx="6858000" cy="527050"/>
          </a:xfrm>
        </p:spPr>
      </p:pic>
      <p:pic>
        <p:nvPicPr>
          <p:cNvPr id="55649" name="Picture 353" descr="DEN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 rot="5400000">
            <a:off x="-3140075" y="3140075"/>
            <a:ext cx="6858000" cy="577850"/>
          </a:xfrm>
        </p:spPr>
      </p:pic>
      <p:pic>
        <p:nvPicPr>
          <p:cNvPr id="55650" name="Picture 354" descr="DEN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 rot="10800000">
            <a:off x="0" y="6324600"/>
            <a:ext cx="9144000" cy="533400"/>
          </a:xfrm>
        </p:spPr>
      </p:pic>
      <p:grpSp>
        <p:nvGrpSpPr>
          <p:cNvPr id="2" name="Group 390"/>
          <p:cNvGrpSpPr>
            <a:grpSpLocks/>
          </p:cNvGrpSpPr>
          <p:nvPr/>
        </p:nvGrpSpPr>
        <p:grpSpPr bwMode="auto">
          <a:xfrm>
            <a:off x="3886200" y="1752600"/>
            <a:ext cx="833438" cy="762000"/>
            <a:chOff x="624" y="1632"/>
            <a:chExt cx="525" cy="480"/>
          </a:xfrm>
        </p:grpSpPr>
        <p:sp>
          <p:nvSpPr>
            <p:cNvPr id="30786" name="Freeform 391"/>
            <p:cNvSpPr>
              <a:spLocks/>
            </p:cNvSpPr>
            <p:nvPr/>
          </p:nvSpPr>
          <p:spPr bwMode="gray">
            <a:xfrm>
              <a:off x="624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7" name="Freeform 392"/>
            <p:cNvSpPr>
              <a:spLocks/>
            </p:cNvSpPr>
            <p:nvPr/>
          </p:nvSpPr>
          <p:spPr bwMode="gray">
            <a:xfrm>
              <a:off x="696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8" name="Freeform 393"/>
            <p:cNvSpPr>
              <a:spLocks/>
            </p:cNvSpPr>
            <p:nvPr/>
          </p:nvSpPr>
          <p:spPr bwMode="gray">
            <a:xfrm>
              <a:off x="752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9" name="Freeform 394"/>
            <p:cNvSpPr>
              <a:spLocks/>
            </p:cNvSpPr>
            <p:nvPr/>
          </p:nvSpPr>
          <p:spPr bwMode="gray">
            <a:xfrm>
              <a:off x="853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95"/>
          <p:cNvGrpSpPr>
            <a:grpSpLocks/>
          </p:cNvGrpSpPr>
          <p:nvPr/>
        </p:nvGrpSpPr>
        <p:grpSpPr bwMode="auto">
          <a:xfrm>
            <a:off x="4495800" y="1752600"/>
            <a:ext cx="762000" cy="762000"/>
            <a:chOff x="672" y="624"/>
            <a:chExt cx="525" cy="480"/>
          </a:xfrm>
        </p:grpSpPr>
        <p:sp>
          <p:nvSpPr>
            <p:cNvPr id="30782" name="Freeform 396"/>
            <p:cNvSpPr>
              <a:spLocks/>
            </p:cNvSpPr>
            <p:nvPr/>
          </p:nvSpPr>
          <p:spPr bwMode="gray">
            <a:xfrm>
              <a:off x="672" y="624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3" name="Freeform 397"/>
            <p:cNvSpPr>
              <a:spLocks/>
            </p:cNvSpPr>
            <p:nvPr/>
          </p:nvSpPr>
          <p:spPr bwMode="gray">
            <a:xfrm>
              <a:off x="744" y="689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66F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4" name="Freeform 398"/>
            <p:cNvSpPr>
              <a:spLocks/>
            </p:cNvSpPr>
            <p:nvPr/>
          </p:nvSpPr>
          <p:spPr bwMode="gray">
            <a:xfrm>
              <a:off x="800" y="698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5" name="Freeform 399"/>
            <p:cNvSpPr>
              <a:spLocks/>
            </p:cNvSpPr>
            <p:nvPr/>
          </p:nvSpPr>
          <p:spPr bwMode="gray">
            <a:xfrm>
              <a:off x="901" y="821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729" name="Picture 376" descr="post-60-108134227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533400"/>
            <a:ext cx="20097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85"/>
          <p:cNvGrpSpPr>
            <a:grpSpLocks/>
          </p:cNvGrpSpPr>
          <p:nvPr/>
        </p:nvGrpSpPr>
        <p:grpSpPr bwMode="auto">
          <a:xfrm>
            <a:off x="4191000" y="1676400"/>
            <a:ext cx="833438" cy="762000"/>
            <a:chOff x="3312" y="1632"/>
            <a:chExt cx="525" cy="480"/>
          </a:xfrm>
        </p:grpSpPr>
        <p:sp>
          <p:nvSpPr>
            <p:cNvPr id="30778" name="Freeform 386"/>
            <p:cNvSpPr>
              <a:spLocks/>
            </p:cNvSpPr>
            <p:nvPr/>
          </p:nvSpPr>
          <p:spPr bwMode="gray">
            <a:xfrm>
              <a:off x="3312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9" name="Freeform 387"/>
            <p:cNvSpPr>
              <a:spLocks/>
            </p:cNvSpPr>
            <p:nvPr/>
          </p:nvSpPr>
          <p:spPr bwMode="gray">
            <a:xfrm>
              <a:off x="3384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0" name="Freeform 388"/>
            <p:cNvSpPr>
              <a:spLocks/>
            </p:cNvSpPr>
            <p:nvPr/>
          </p:nvSpPr>
          <p:spPr bwMode="gray">
            <a:xfrm>
              <a:off x="3440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1" name="Freeform 389"/>
            <p:cNvSpPr>
              <a:spLocks/>
            </p:cNvSpPr>
            <p:nvPr/>
          </p:nvSpPr>
          <p:spPr bwMode="gray">
            <a:xfrm>
              <a:off x="3541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31"/>
          <p:cNvGrpSpPr>
            <a:grpSpLocks/>
          </p:cNvGrpSpPr>
          <p:nvPr/>
        </p:nvGrpSpPr>
        <p:grpSpPr bwMode="auto">
          <a:xfrm>
            <a:off x="990600" y="990600"/>
            <a:ext cx="833438" cy="762000"/>
            <a:chOff x="624" y="1632"/>
            <a:chExt cx="525" cy="480"/>
          </a:xfrm>
        </p:grpSpPr>
        <p:sp>
          <p:nvSpPr>
            <p:cNvPr id="30774" name="Freeform 232"/>
            <p:cNvSpPr>
              <a:spLocks/>
            </p:cNvSpPr>
            <p:nvPr/>
          </p:nvSpPr>
          <p:spPr bwMode="gray">
            <a:xfrm>
              <a:off x="624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Freeform 233"/>
            <p:cNvSpPr>
              <a:spLocks/>
            </p:cNvSpPr>
            <p:nvPr/>
          </p:nvSpPr>
          <p:spPr bwMode="gray">
            <a:xfrm>
              <a:off x="696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6" name="Freeform 234"/>
            <p:cNvSpPr>
              <a:spLocks/>
            </p:cNvSpPr>
            <p:nvPr/>
          </p:nvSpPr>
          <p:spPr bwMode="gray">
            <a:xfrm>
              <a:off x="752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7" name="Freeform 235"/>
            <p:cNvSpPr>
              <a:spLocks/>
            </p:cNvSpPr>
            <p:nvPr/>
          </p:nvSpPr>
          <p:spPr bwMode="gray">
            <a:xfrm>
              <a:off x="853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26"/>
          <p:cNvGrpSpPr>
            <a:grpSpLocks/>
          </p:cNvGrpSpPr>
          <p:nvPr/>
        </p:nvGrpSpPr>
        <p:grpSpPr bwMode="auto">
          <a:xfrm>
            <a:off x="7315200" y="914400"/>
            <a:ext cx="833438" cy="762000"/>
            <a:chOff x="2256" y="672"/>
            <a:chExt cx="525" cy="480"/>
          </a:xfrm>
        </p:grpSpPr>
        <p:sp>
          <p:nvSpPr>
            <p:cNvPr id="30770" name="Freeform 327"/>
            <p:cNvSpPr>
              <a:spLocks/>
            </p:cNvSpPr>
            <p:nvPr/>
          </p:nvSpPr>
          <p:spPr bwMode="gray">
            <a:xfrm>
              <a:off x="2256" y="67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1" name="Freeform 328"/>
            <p:cNvSpPr>
              <a:spLocks/>
            </p:cNvSpPr>
            <p:nvPr/>
          </p:nvSpPr>
          <p:spPr bwMode="gray">
            <a:xfrm>
              <a:off x="2328" y="73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2" name="Freeform 329"/>
            <p:cNvSpPr>
              <a:spLocks/>
            </p:cNvSpPr>
            <p:nvPr/>
          </p:nvSpPr>
          <p:spPr bwMode="gray">
            <a:xfrm>
              <a:off x="2384" y="74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66FF33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3" name="Freeform 330"/>
            <p:cNvSpPr>
              <a:spLocks/>
            </p:cNvSpPr>
            <p:nvPr/>
          </p:nvSpPr>
          <p:spPr bwMode="gray">
            <a:xfrm>
              <a:off x="2485" y="86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C33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36"/>
          <p:cNvGrpSpPr>
            <a:grpSpLocks/>
          </p:cNvGrpSpPr>
          <p:nvPr/>
        </p:nvGrpSpPr>
        <p:grpSpPr bwMode="auto">
          <a:xfrm>
            <a:off x="2819400" y="5029200"/>
            <a:ext cx="833438" cy="838200"/>
            <a:chOff x="3312" y="1632"/>
            <a:chExt cx="525" cy="480"/>
          </a:xfrm>
        </p:grpSpPr>
        <p:sp>
          <p:nvSpPr>
            <p:cNvPr id="30766" name="Freeform 237"/>
            <p:cNvSpPr>
              <a:spLocks/>
            </p:cNvSpPr>
            <p:nvPr/>
          </p:nvSpPr>
          <p:spPr bwMode="gray">
            <a:xfrm>
              <a:off x="3312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7" name="Freeform 238"/>
            <p:cNvSpPr>
              <a:spLocks/>
            </p:cNvSpPr>
            <p:nvPr/>
          </p:nvSpPr>
          <p:spPr bwMode="gray">
            <a:xfrm>
              <a:off x="3384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8" name="Freeform 239"/>
            <p:cNvSpPr>
              <a:spLocks/>
            </p:cNvSpPr>
            <p:nvPr/>
          </p:nvSpPr>
          <p:spPr bwMode="gray">
            <a:xfrm>
              <a:off x="3440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Freeform 240"/>
            <p:cNvSpPr>
              <a:spLocks/>
            </p:cNvSpPr>
            <p:nvPr/>
          </p:nvSpPr>
          <p:spPr bwMode="gray">
            <a:xfrm>
              <a:off x="3541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96"/>
          <p:cNvGrpSpPr>
            <a:grpSpLocks/>
          </p:cNvGrpSpPr>
          <p:nvPr/>
        </p:nvGrpSpPr>
        <p:grpSpPr bwMode="auto">
          <a:xfrm>
            <a:off x="5410200" y="4876800"/>
            <a:ext cx="833438" cy="762000"/>
            <a:chOff x="2304" y="1632"/>
            <a:chExt cx="525" cy="480"/>
          </a:xfrm>
        </p:grpSpPr>
        <p:sp>
          <p:nvSpPr>
            <p:cNvPr id="30762" name="Freeform 197"/>
            <p:cNvSpPr>
              <a:spLocks/>
            </p:cNvSpPr>
            <p:nvPr/>
          </p:nvSpPr>
          <p:spPr bwMode="gray">
            <a:xfrm>
              <a:off x="2304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3" name="Freeform 198"/>
            <p:cNvSpPr>
              <a:spLocks/>
            </p:cNvSpPr>
            <p:nvPr/>
          </p:nvSpPr>
          <p:spPr bwMode="gray">
            <a:xfrm>
              <a:off x="2376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4" name="Freeform 199"/>
            <p:cNvSpPr>
              <a:spLocks/>
            </p:cNvSpPr>
            <p:nvPr/>
          </p:nvSpPr>
          <p:spPr bwMode="gray">
            <a:xfrm>
              <a:off x="2432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3366FF"/>
                </a:gs>
                <a:gs pos="25000">
                  <a:srgbClr val="01A78F"/>
                </a:gs>
                <a:gs pos="50000">
                  <a:srgbClr val="FFFF00"/>
                </a:gs>
                <a:gs pos="75000">
                  <a:srgbClr val="FF6633"/>
                </a:gs>
                <a:gs pos="100000">
                  <a:srgbClr val="FF3399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Freeform 200"/>
            <p:cNvSpPr>
              <a:spLocks/>
            </p:cNvSpPr>
            <p:nvPr/>
          </p:nvSpPr>
          <p:spPr bwMode="gray">
            <a:xfrm>
              <a:off x="2533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276"/>
          <p:cNvGrpSpPr>
            <a:grpSpLocks/>
          </p:cNvGrpSpPr>
          <p:nvPr/>
        </p:nvGrpSpPr>
        <p:grpSpPr bwMode="auto">
          <a:xfrm>
            <a:off x="7772400" y="5334000"/>
            <a:ext cx="833438" cy="762000"/>
            <a:chOff x="672" y="624"/>
            <a:chExt cx="525" cy="480"/>
          </a:xfrm>
        </p:grpSpPr>
        <p:sp>
          <p:nvSpPr>
            <p:cNvPr id="30758" name="Freeform 277"/>
            <p:cNvSpPr>
              <a:spLocks/>
            </p:cNvSpPr>
            <p:nvPr/>
          </p:nvSpPr>
          <p:spPr bwMode="gray">
            <a:xfrm>
              <a:off x="672" y="624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Freeform 278"/>
            <p:cNvSpPr>
              <a:spLocks/>
            </p:cNvSpPr>
            <p:nvPr/>
          </p:nvSpPr>
          <p:spPr bwMode="gray">
            <a:xfrm>
              <a:off x="744" y="689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66F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0" name="Freeform 279"/>
            <p:cNvSpPr>
              <a:spLocks/>
            </p:cNvSpPr>
            <p:nvPr/>
          </p:nvSpPr>
          <p:spPr bwMode="gray">
            <a:xfrm>
              <a:off x="800" y="698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Freeform 280"/>
            <p:cNvSpPr>
              <a:spLocks/>
            </p:cNvSpPr>
            <p:nvPr/>
          </p:nvSpPr>
          <p:spPr bwMode="gray">
            <a:xfrm>
              <a:off x="901" y="821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226"/>
          <p:cNvGrpSpPr>
            <a:grpSpLocks/>
          </p:cNvGrpSpPr>
          <p:nvPr/>
        </p:nvGrpSpPr>
        <p:grpSpPr bwMode="auto">
          <a:xfrm>
            <a:off x="4114800" y="5486400"/>
            <a:ext cx="833438" cy="990600"/>
            <a:chOff x="624" y="1632"/>
            <a:chExt cx="525" cy="480"/>
          </a:xfrm>
        </p:grpSpPr>
        <p:sp>
          <p:nvSpPr>
            <p:cNvPr id="30754" name="Freeform 227"/>
            <p:cNvSpPr>
              <a:spLocks/>
            </p:cNvSpPr>
            <p:nvPr/>
          </p:nvSpPr>
          <p:spPr bwMode="gray">
            <a:xfrm>
              <a:off x="624" y="163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Freeform 228"/>
            <p:cNvSpPr>
              <a:spLocks/>
            </p:cNvSpPr>
            <p:nvPr/>
          </p:nvSpPr>
          <p:spPr bwMode="gray">
            <a:xfrm>
              <a:off x="696" y="169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Freeform 229"/>
            <p:cNvSpPr>
              <a:spLocks/>
            </p:cNvSpPr>
            <p:nvPr/>
          </p:nvSpPr>
          <p:spPr bwMode="gray">
            <a:xfrm>
              <a:off x="752" y="170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7" name="Freeform 230"/>
            <p:cNvSpPr>
              <a:spLocks/>
            </p:cNvSpPr>
            <p:nvPr/>
          </p:nvSpPr>
          <p:spPr bwMode="gray">
            <a:xfrm>
              <a:off x="853" y="182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316"/>
          <p:cNvGrpSpPr>
            <a:grpSpLocks/>
          </p:cNvGrpSpPr>
          <p:nvPr/>
        </p:nvGrpSpPr>
        <p:grpSpPr bwMode="auto">
          <a:xfrm>
            <a:off x="762000" y="5257800"/>
            <a:ext cx="833438" cy="762000"/>
            <a:chOff x="2256" y="672"/>
            <a:chExt cx="525" cy="480"/>
          </a:xfrm>
        </p:grpSpPr>
        <p:sp>
          <p:nvSpPr>
            <p:cNvPr id="30750" name="Freeform 317"/>
            <p:cNvSpPr>
              <a:spLocks/>
            </p:cNvSpPr>
            <p:nvPr/>
          </p:nvSpPr>
          <p:spPr bwMode="gray">
            <a:xfrm>
              <a:off x="2256" y="672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Freeform 318"/>
            <p:cNvSpPr>
              <a:spLocks/>
            </p:cNvSpPr>
            <p:nvPr/>
          </p:nvSpPr>
          <p:spPr bwMode="gray">
            <a:xfrm>
              <a:off x="2328" y="737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Freeform 319"/>
            <p:cNvSpPr>
              <a:spLocks/>
            </p:cNvSpPr>
            <p:nvPr/>
          </p:nvSpPr>
          <p:spPr bwMode="gray">
            <a:xfrm>
              <a:off x="2384" y="746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66FF33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3" name="Freeform 320"/>
            <p:cNvSpPr>
              <a:spLocks/>
            </p:cNvSpPr>
            <p:nvPr/>
          </p:nvSpPr>
          <p:spPr bwMode="gray">
            <a:xfrm>
              <a:off x="2485" y="869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C33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738" name="Picture 376" descr="post-60-108134227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5105400"/>
            <a:ext cx="20097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376" descr="post-60-108134227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5029200"/>
            <a:ext cx="20097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0" name="Picture 60" descr="Fireworks-0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990600"/>
            <a:ext cx="1827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1" name="Picture 61" descr="Fireworks-0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6600" y="990600"/>
            <a:ext cx="10128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2" name="Picture 62" descr="Fireworks-0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14600" y="838200"/>
            <a:ext cx="1436688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63" descr="Fireworks-0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3000" y="1524000"/>
            <a:ext cx="10128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4" name="Picture 64" descr="Fireworks-0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0" y="914400"/>
            <a:ext cx="10128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5" name="Picture 65" descr="Fireworks-0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10000" y="4343400"/>
            <a:ext cx="1436688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671" name="WordArt 375"/>
          <p:cNvSpPr>
            <a:spLocks noChangeArrowheads="1" noChangeShapeType="1" noTextEdit="1"/>
          </p:cNvSpPr>
          <p:nvPr/>
        </p:nvSpPr>
        <p:spPr bwMode="auto">
          <a:xfrm>
            <a:off x="381000" y="2362200"/>
            <a:ext cx="86106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97"/>
              </a:avLst>
            </a:prstTxWarp>
          </a:bodyPr>
          <a:lstStyle/>
          <a:p>
            <a:pPr algn="ctr"/>
            <a:r>
              <a:rPr lang="en-US" sz="3600" b="1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Chương</a:t>
            </a:r>
            <a:r>
              <a:rPr lang="en-US" sz="3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trình</a:t>
            </a:r>
            <a:r>
              <a:rPr lang="en-US" sz="3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bồi</a:t>
            </a:r>
            <a:r>
              <a:rPr lang="en-US" sz="3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dưỡng</a:t>
            </a:r>
            <a:r>
              <a:rPr lang="en-US" sz="3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 </a:t>
            </a:r>
            <a:r>
              <a:rPr lang="en-US" sz="3600" b="1" kern="10" dirty="0" err="1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kết</a:t>
            </a:r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thúc</a:t>
            </a:r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!</a:t>
            </a:r>
          </a:p>
          <a:p>
            <a:pPr algn="ctr"/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Chào</a:t>
            </a:r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tạm</a:t>
            </a:r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err="1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biệt</a:t>
            </a:r>
            <a:r>
              <a:rPr lang="en-US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25667" name="Picture 67" descr="Fireworks-0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28800" y="533400"/>
            <a:ext cx="10128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8" name="Picture 68" descr="Fireworks-0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4400" y="3810000"/>
            <a:ext cx="10128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9" name="Picture 69" descr="Fireworks-0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533400"/>
            <a:ext cx="1827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6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6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6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ntr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56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56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533400"/>
            <a:ext cx="8534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Ví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dụ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hiểu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được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đào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sâu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vấn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vuông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góc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những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?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yêu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cầu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học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chuyển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24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giờ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hay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bằng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trục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nghiêng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vuông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góc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mặt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phẳng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đạo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đêm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ngắn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nhau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vĩ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đô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̣.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hợp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ví dụ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ngày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dài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một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năm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có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hiện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tượng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mùa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Trái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=&gt;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ý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533400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hình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hoá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hướng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chảy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dốc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dòng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bào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mòn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bồi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đắp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địa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Mối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hậu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sông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ngòi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của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thực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vật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hoặc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thành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phần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nhiên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khác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các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yếu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tố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tuổi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tỉ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suất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nguồn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làm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,....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hệ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giữa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kết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cấu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tính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với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việc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phân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bố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động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chức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đời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sống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xã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hội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8977</Words>
  <Application>Microsoft Office PowerPoint</Application>
  <PresentationFormat>On-screen Show (4:3)</PresentationFormat>
  <Paragraphs>533</Paragraphs>
  <Slides>75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7" baseType="lpstr">
      <vt:lpstr>Chủ đề của Office</vt:lpstr>
      <vt:lpstr>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chiếu 1</dc:title>
  <dc:creator>Me Hoa</dc:creator>
  <cp:lastModifiedBy>User</cp:lastModifiedBy>
  <cp:revision>45</cp:revision>
  <dcterms:created xsi:type="dcterms:W3CDTF">2019-07-28T03:18:14Z</dcterms:created>
  <dcterms:modified xsi:type="dcterms:W3CDTF">2019-07-30T05:23:07Z</dcterms:modified>
</cp:coreProperties>
</file>