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0" r:id="rId5"/>
    <p:sldId id="270" r:id="rId6"/>
    <p:sldId id="268" r:id="rId7"/>
    <p:sldId id="261" r:id="rId8"/>
    <p:sldId id="269" r:id="rId9"/>
    <p:sldId id="262" r:id="rId10"/>
    <p:sldId id="272" r:id="rId11"/>
    <p:sldId id="263" r:id="rId12"/>
    <p:sldId id="273" r:id="rId13"/>
    <p:sldId id="271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6D774-7584-4B3F-A02D-6FC3B3FDB1BC}" type="datetimeFigureOut">
              <a:rPr lang="id-ID" smtClean="0"/>
              <a:t>17/04/2013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7152E-2D5A-4C47-B985-C92E62A44462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3071810"/>
            <a:ext cx="7772400" cy="4143404"/>
          </a:xfrm>
        </p:spPr>
        <p:txBody>
          <a:bodyPr>
            <a:normAutofit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>dr.Niniek Budiarti, Sp.PD-KPTI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1714480" y="857232"/>
            <a:ext cx="535785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TB EXTRA PARU</a:t>
            </a:r>
            <a:endParaRPr lang="id-ID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14554"/>
            <a:ext cx="3000396" cy="306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d-ID" b="1" dirty="0" smtClean="0"/>
              <a:t>Meningitis TB :</a:t>
            </a:r>
          </a:p>
          <a:p>
            <a:pPr>
              <a:buNone/>
            </a:pPr>
            <a:r>
              <a:rPr lang="id-ID" dirty="0" smtClean="0"/>
              <a:t>Gejala : nyeri kepala, nausea, Paresis nervus cranialis</a:t>
            </a:r>
          </a:p>
          <a:p>
            <a:pPr>
              <a:buNone/>
            </a:pPr>
            <a:r>
              <a:rPr lang="id-ID" dirty="0" smtClean="0"/>
              <a:t> Dx : Lumbal pungsi </a:t>
            </a:r>
            <a:r>
              <a:rPr lang="id-ID" dirty="0" smtClean="0">
                <a:sym typeface="Wingdings" pitchFamily="2" charset="2"/>
              </a:rPr>
              <a:t> glukosa rendah,  leukositosis.</a:t>
            </a:r>
          </a:p>
          <a:p>
            <a:pPr>
              <a:buNone/>
            </a:pPr>
            <a:r>
              <a:rPr lang="id-ID" dirty="0" smtClean="0"/>
              <a:t>Jarang terjadi Hydrocephalous Tuberculoma</a:t>
            </a:r>
          </a:p>
          <a:p>
            <a:pPr>
              <a:buNone/>
            </a:pPr>
            <a:endParaRPr lang="id-ID" b="1" dirty="0" smtClean="0"/>
          </a:p>
          <a:p>
            <a:pPr>
              <a:buNone/>
            </a:pPr>
            <a:r>
              <a:rPr lang="id-ID" b="1" dirty="0" smtClean="0"/>
              <a:t>TB  upper airways : </a:t>
            </a:r>
          </a:p>
          <a:p>
            <a:pPr>
              <a:buNone/>
            </a:pPr>
            <a:r>
              <a:rPr lang="id-ID" dirty="0" smtClean="0"/>
              <a:t>Laring, faring, epiglotis</a:t>
            </a:r>
          </a:p>
          <a:p>
            <a:pPr>
              <a:buNone/>
            </a:pPr>
            <a:endParaRPr lang="id-ID" b="1" dirty="0" smtClean="0"/>
          </a:p>
          <a:p>
            <a:pPr>
              <a:buNone/>
            </a:pPr>
            <a:r>
              <a:rPr lang="id-ID" b="1" dirty="0" smtClean="0"/>
              <a:t>Tempat yang jarang :</a:t>
            </a:r>
          </a:p>
          <a:p>
            <a:pPr>
              <a:buNone/>
            </a:pPr>
            <a:r>
              <a:rPr lang="id-ID" dirty="0" smtClean="0"/>
              <a:t>Chorioretinitis, Uveitis, Conjuctiviti,s Panopthalmitis, </a:t>
            </a:r>
          </a:p>
          <a:p>
            <a:pPr>
              <a:buNone/>
            </a:pPr>
            <a:r>
              <a:rPr lang="id-ID" dirty="0" smtClean="0"/>
              <a:t>Otitis In nasopharynnx -&gt; wegener granulomatous Derma -&gt; scrofuloderma,lupus,miliary lesion Adrenal TB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74027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d-ID" sz="2400" dirty="0" smtClean="0"/>
              <a:t>Kondisi klinis yang dicuriai TB extra paru :</a:t>
            </a:r>
          </a:p>
          <a:p>
            <a:r>
              <a:rPr lang="id-ID" sz="2400" dirty="0" smtClean="0"/>
              <a:t>Asites</a:t>
            </a:r>
          </a:p>
          <a:p>
            <a:r>
              <a:rPr lang="id-ID" sz="2400" dirty="0" smtClean="0"/>
              <a:t>Limfadenopati kronik</a:t>
            </a:r>
          </a:p>
          <a:p>
            <a:r>
              <a:rPr lang="id-ID" sz="2400" dirty="0" smtClean="0"/>
              <a:t>CSF limfositik pleositosis</a:t>
            </a:r>
          </a:p>
          <a:p>
            <a:r>
              <a:rPr lang="id-ID" sz="2400" dirty="0" smtClean="0"/>
              <a:t>Pasien dengan HIV (+)</a:t>
            </a:r>
          </a:p>
          <a:p>
            <a:r>
              <a:rPr lang="id-ID" sz="2400" dirty="0" smtClean="0"/>
              <a:t>Inflamasi sendi (monoartikular)</a:t>
            </a:r>
          </a:p>
          <a:p>
            <a:r>
              <a:rPr lang="id-ID" sz="2400" dirty="0" smtClean="0"/>
              <a:t>Pyuria steril persisten</a:t>
            </a:r>
          </a:p>
          <a:p>
            <a:r>
              <a:rPr lang="id-ID" sz="2400" dirty="0" smtClean="0"/>
              <a:t>Daerah endemis TB</a:t>
            </a:r>
          </a:p>
          <a:p>
            <a:r>
              <a:rPr lang="id-ID" sz="2400" dirty="0" smtClean="0"/>
              <a:t>Efusi perikard yg tidak dapat dijelaskan, konstriktif perikarditis, kalsifikasi perikard, </a:t>
            </a:r>
          </a:p>
          <a:p>
            <a:r>
              <a:rPr lang="id-ID" sz="2400" dirty="0" smtClean="0"/>
              <a:t>Osteomielitis vertebra termasuk vertebra torakalis.</a:t>
            </a:r>
          </a:p>
          <a:p>
            <a:endParaRPr lang="id-ID" sz="2400" dirty="0"/>
          </a:p>
          <a:p>
            <a:pPr>
              <a:buNone/>
            </a:pPr>
            <a:endParaRPr lang="id-ID" sz="2400" dirty="0" smtClean="0"/>
          </a:p>
          <a:p>
            <a:pPr>
              <a:buNone/>
            </a:pPr>
            <a:endParaRPr lang="id-ID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id-ID" sz="2800" dirty="0" smtClean="0"/>
          </a:p>
          <a:p>
            <a:pPr>
              <a:buNone/>
            </a:pPr>
            <a:r>
              <a:rPr lang="id-ID" sz="2800" dirty="0" smtClean="0"/>
              <a:t>Metode diagnosis : jaringan dan/atau cairan dari tempat yang dicurigai terkena infeksi . Spesimen yang paling sering pada TB extra paru adalah biopsi jaringan, cairan pleura, cairan peritoneum, needle aspirasi cairan cerebrospinal, dan urin.</a:t>
            </a:r>
          </a:p>
          <a:p>
            <a:pPr>
              <a:buNone/>
            </a:pPr>
            <a:endParaRPr lang="id-ID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429000"/>
            <a:ext cx="377652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id-ID" sz="3600" b="1" dirty="0" smtClean="0"/>
              <a:t>Metode diagnosis</a:t>
            </a:r>
            <a:endParaRPr lang="id-ID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id-ID" dirty="0" smtClean="0"/>
              <a:t>TB milier / Miliary TB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000" dirty="0" smtClean="0"/>
              <a:t>Miliary TB yang disebabkan oleh penyebaran hematogen, sebagai konsekwensi infeksi primer. Pengecatan sputum negatif pada 70-80% kasus. </a:t>
            </a:r>
          </a:p>
          <a:p>
            <a:pPr>
              <a:buNone/>
            </a:pPr>
            <a:r>
              <a:rPr lang="id-ID" sz="2000" dirty="0" smtClean="0"/>
              <a:t>Lab : Anemia, leukositosis, dan neutrofilia dan DIC</a:t>
            </a:r>
          </a:p>
          <a:p>
            <a:pPr>
              <a:buNone/>
            </a:pPr>
            <a:r>
              <a:rPr lang="id-ID" sz="2000" dirty="0" smtClean="0"/>
              <a:t>Bentuk yang jarang :  Cryptic miliary TB, Nonreactive miliary TB</a:t>
            </a:r>
          </a:p>
          <a:p>
            <a:endParaRPr lang="id-ID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328990"/>
            <a:ext cx="5700709" cy="352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id-ID" sz="4000" dirty="0" smtClean="0"/>
              <a:t>Terapi</a:t>
            </a:r>
            <a:endParaRPr lang="id-ID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429684" cy="4525963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id-ID" sz="2000" dirty="0" smtClean="0">
                <a:sym typeface="Wingdings" pitchFamily="2" charset="2"/>
              </a:rPr>
              <a:t>Tx TB extra paru masih dalam perdebatan.</a:t>
            </a:r>
          </a:p>
          <a:p>
            <a:pPr>
              <a:buNone/>
            </a:pPr>
            <a:r>
              <a:rPr lang="id-ID" sz="2000" dirty="0" smtClean="0"/>
              <a:t>Terbagi menjadi 2 fase :</a:t>
            </a:r>
          </a:p>
          <a:p>
            <a:r>
              <a:rPr lang="id-ID" sz="2000" dirty="0" smtClean="0"/>
              <a:t>Fase intensif  </a:t>
            </a:r>
            <a:r>
              <a:rPr lang="id-ID" sz="2000" dirty="0" smtClean="0">
                <a:sym typeface="Wingdings" pitchFamily="2" charset="2"/>
              </a:rPr>
              <a:t> 4 obat selama 2-3 bulan, tergantung apakah pasien pernah menjani pengobatan sebelumnya.</a:t>
            </a:r>
          </a:p>
          <a:p>
            <a:r>
              <a:rPr lang="id-ID" sz="2000" dirty="0" smtClean="0">
                <a:sym typeface="Wingdings" pitchFamily="2" charset="2"/>
              </a:rPr>
              <a:t>Fase lanjutan  2 obat (rifampisin dan isonazid) selama 4-6 bulan, tergantung apakah pernah diterapi sebelumnya.</a:t>
            </a:r>
          </a:p>
          <a:p>
            <a:pPr>
              <a:buNone/>
            </a:pPr>
            <a:r>
              <a:rPr lang="id-ID" sz="2000" dirty="0" smtClean="0">
                <a:sym typeface="Wingdings" pitchFamily="2" charset="2"/>
              </a:rPr>
              <a:t>Rekomendasi WHO untuk TB extraparu :</a:t>
            </a:r>
          </a:p>
          <a:p>
            <a:r>
              <a:rPr lang="id-ID" sz="2000" dirty="0" smtClean="0">
                <a:sym typeface="Wingdings" pitchFamily="2" charset="2"/>
              </a:rPr>
              <a:t>Kasus berat   2 bulan 4 </a:t>
            </a:r>
            <a:r>
              <a:rPr lang="id-ID" sz="2000" dirty="0" smtClean="0">
                <a:sym typeface="Wingdings" pitchFamily="2" charset="2"/>
              </a:rPr>
              <a:t>obat</a:t>
            </a:r>
            <a:r>
              <a:rPr lang="id-ID" sz="2000" dirty="0" smtClean="0">
                <a:sym typeface="Wingdings" pitchFamily="2" charset="2"/>
              </a:rPr>
              <a:t> (rifampisin, isoniazid, ethambutol, pirazinamid) diikuti 4 bulan 2 obat (rifampisin dan isoniazid)</a:t>
            </a:r>
          </a:p>
          <a:p>
            <a:r>
              <a:rPr lang="id-ID" sz="2000" dirty="0" smtClean="0">
                <a:sym typeface="Wingdings" pitchFamily="2" charset="2"/>
              </a:rPr>
              <a:t>Kasus ringan  2 bulan 4 obat</a:t>
            </a:r>
          </a:p>
          <a:p>
            <a:pPr>
              <a:buNone/>
            </a:pPr>
            <a:endParaRPr lang="id-ID" sz="2000" dirty="0">
              <a:sym typeface="Wingdings" pitchFamily="2" charset="2"/>
            </a:endParaRPr>
          </a:p>
          <a:p>
            <a:pPr>
              <a:buNone/>
            </a:pPr>
            <a:r>
              <a:rPr lang="id-ID" sz="2000" dirty="0" smtClean="0">
                <a:sym typeface="Wingdings" pitchFamily="2" charset="2"/>
              </a:rPr>
              <a:t>Pengobatan seperti TB paru, namun minimal pengobatan 12 bulan.</a:t>
            </a:r>
            <a:endParaRPr lang="id-ID" sz="2000" dirty="0" smtClean="0"/>
          </a:p>
          <a:p>
            <a:pPr>
              <a:buNone/>
            </a:pPr>
            <a:r>
              <a:rPr lang="id-ID" sz="2000" dirty="0" smtClean="0"/>
              <a:t>Penelitian di Venezuela : Regimen terapi  6 bulan menunjukkan hasil yang efektif  pada &gt; 99.5% TB extra paru, </a:t>
            </a:r>
          </a:p>
          <a:p>
            <a:pPr>
              <a:buNone/>
            </a:pPr>
            <a:r>
              <a:rPr lang="id-ID" sz="2000" dirty="0" smtClean="0"/>
              <a:t>Penambahan kortikosteroid bermanfaat pada meningitis TB dan perikarditis TB</a:t>
            </a:r>
          </a:p>
          <a:p>
            <a:pPr>
              <a:buNone/>
            </a:pPr>
            <a:endParaRPr lang="id-ID" sz="2000" dirty="0" smtClean="0"/>
          </a:p>
          <a:p>
            <a:pPr>
              <a:buNone/>
            </a:pPr>
            <a:r>
              <a:rPr lang="id-ID" sz="2000" dirty="0" smtClean="0"/>
              <a:t/>
            </a:r>
            <a:br>
              <a:rPr lang="id-ID" sz="2000" dirty="0" smtClean="0"/>
            </a:br>
            <a:endParaRPr lang="id-ID" sz="2000" dirty="0" smtClean="0"/>
          </a:p>
          <a:p>
            <a:endParaRPr lang="id-ID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referensi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/>
              <a:t>H</a:t>
            </a:r>
            <a:r>
              <a:rPr lang="id-ID" dirty="0" smtClean="0"/>
              <a:t>arrison principles of internal medicine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Medpedia.org Medscape.com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Clinical Tuberculosis. Davis, </a:t>
            </a:r>
            <a:endParaRPr lang="id-ID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Rectangle 3"/>
          <p:cNvSpPr/>
          <p:nvPr/>
        </p:nvSpPr>
        <p:spPr>
          <a:xfrm>
            <a:off x="2071670" y="2571744"/>
            <a:ext cx="48577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d-ID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id-ID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smtClean="0"/>
              <a:t>Pengertian TB extra paru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1862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d-ID" sz="2400" dirty="0" smtClean="0"/>
              <a:t>Semua infeksi tuberkulosis di tempat selain parenkim paru. Dapat terjadi dengan atau tanpa infeksi paru.</a:t>
            </a:r>
          </a:p>
          <a:p>
            <a:pPr algn="just">
              <a:buNone/>
            </a:pPr>
            <a:r>
              <a:rPr lang="id-ID" sz="2400" dirty="0" smtClean="0"/>
              <a:t>Misalnya pleura (selaput paru), selaput otak, selaput jantung, kelejar limfe, tulang, persendian, kulit, usus, ginjal, salurankencing, alat kelamin dan lain-lain. </a:t>
            </a:r>
          </a:p>
          <a:p>
            <a:pPr algn="just">
              <a:buNone/>
            </a:pPr>
            <a:endParaRPr lang="id-ID" sz="2400" dirty="0"/>
          </a:p>
          <a:p>
            <a:pPr algn="just">
              <a:buNone/>
            </a:pPr>
            <a:endParaRPr lang="en-US" sz="2400" dirty="0" smtClean="0"/>
          </a:p>
          <a:p>
            <a:pPr algn="just"/>
            <a:endParaRPr lang="id-ID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312496"/>
            <a:ext cx="3786182" cy="554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28596" y="1571612"/>
            <a:ext cx="4643470" cy="42148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TB extra paru lebih sulit didiagnosa daripada TB paru. </a:t>
            </a:r>
          </a:p>
          <a:p>
            <a:pPr>
              <a:buNone/>
            </a:pPr>
            <a:r>
              <a:rPr lang="id-ID" dirty="0" smtClean="0"/>
              <a:t>Sering membutuhkan prosedur invasif untuk mendapatkan spesimen yang bersifat diagnostik dan dan membutuhkan tekhnik laboratorium yang lebih rumit daripada mikroskopik sputum.  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/>
            </a:r>
            <a:br>
              <a:rPr lang="id-ID" b="1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643446"/>
            <a:ext cx="8229600" cy="195419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d-ID" sz="2800" b="1" dirty="0" smtClean="0"/>
              <a:t>Limfadenitis TB : </a:t>
            </a:r>
          </a:p>
          <a:p>
            <a:pPr algn="just">
              <a:buNone/>
            </a:pPr>
            <a:r>
              <a:rPr lang="id-ID" sz="2400" dirty="0" smtClean="0"/>
              <a:t>Limfadenitis TB terjadi  &gt; 25% dari TB extra paru, painless, pembengkakan kelenjar limfe (tempat tersering adalah supraclavicular dan cervikal). </a:t>
            </a:r>
          </a:p>
          <a:p>
            <a:pPr algn="just">
              <a:buNone/>
            </a:pPr>
            <a:r>
              <a:rPr lang="id-ID" sz="2400" dirty="0" smtClean="0"/>
              <a:t>Scrofula.</a:t>
            </a:r>
          </a:p>
          <a:p>
            <a:pPr algn="just">
              <a:buNone/>
            </a:pPr>
            <a:r>
              <a:rPr lang="id-ID" sz="2400" dirty="0" smtClean="0"/>
              <a:t>Dx : FNAB, biopsi</a:t>
            </a:r>
          </a:p>
          <a:p>
            <a:pPr>
              <a:buNone/>
            </a:pPr>
            <a:endParaRPr lang="id-ID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9150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TB kulit</a:t>
            </a:r>
            <a:endParaRPr lang="id-ID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750472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b="1" dirty="0" smtClean="0"/>
              <a:t>Pleuritis TB </a:t>
            </a:r>
          </a:p>
          <a:p>
            <a:pPr>
              <a:buNone/>
            </a:pPr>
            <a:r>
              <a:rPr lang="id-ID" sz="2800" dirty="0" smtClean="0"/>
              <a:t>Pleuritis TB kontroversi??, mirip dengan kebanyakan penyakit paru. Diperkirakan terjadi 20% dari kasus extra paru. Penetrasi dari kuman kedalam cavum pleura </a:t>
            </a:r>
            <a:r>
              <a:rPr lang="id-ID" sz="2800" i="1" dirty="0" smtClean="0"/>
              <a:t>Straw coloured fluid</a:t>
            </a:r>
            <a:r>
              <a:rPr lang="id-ID" sz="2800" dirty="0" smtClean="0"/>
              <a:t>. Thoracocentesis ? </a:t>
            </a:r>
          </a:p>
          <a:p>
            <a:pPr>
              <a:buNone/>
            </a:pPr>
            <a:r>
              <a:rPr lang="id-ID" sz="2800" dirty="0" smtClean="0"/>
              <a:t>Dx : Needle biopsy</a:t>
            </a:r>
          </a:p>
          <a:p>
            <a:pPr>
              <a:buNone/>
            </a:pPr>
            <a:endParaRPr lang="id-ID" sz="2800" dirty="0" smtClean="0"/>
          </a:p>
          <a:p>
            <a:endParaRPr lang="id-ID" sz="2800" dirty="0" smtClean="0"/>
          </a:p>
          <a:p>
            <a:pPr>
              <a:buNone/>
            </a:pPr>
            <a:endParaRPr lang="id-ID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059374"/>
            <a:ext cx="3143272" cy="379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d-ID" sz="2800" b="1" dirty="0" smtClean="0"/>
              <a:t>Perikarditis TB</a:t>
            </a:r>
          </a:p>
          <a:p>
            <a:pPr>
              <a:buNone/>
            </a:pPr>
            <a:r>
              <a:rPr lang="id-ID" sz="2800" dirty="0" smtClean="0"/>
              <a:t>Perikarditis TB terjadi pada elders dan HIV (+), sangat fatal jika tidak diterapi. Dipertimbangkan penggunaan Corticosteroids.</a:t>
            </a:r>
          </a:p>
          <a:p>
            <a:pPr>
              <a:buNone/>
            </a:pPr>
            <a:endParaRPr lang="id-ID" sz="2800" b="1" dirty="0"/>
          </a:p>
          <a:p>
            <a:pPr>
              <a:buNone/>
            </a:pPr>
            <a:r>
              <a:rPr lang="id-ID" sz="2800" b="1" dirty="0" smtClean="0"/>
              <a:t>Genitourinary TB: </a:t>
            </a:r>
          </a:p>
          <a:p>
            <a:pPr>
              <a:buNone/>
            </a:pPr>
            <a:r>
              <a:rPr lang="id-ID" sz="2800" dirty="0" smtClean="0"/>
              <a:t>Genitourinary TB 10-15%.  Lebih sering pada wanita.</a:t>
            </a:r>
          </a:p>
          <a:p>
            <a:pPr>
              <a:buNone/>
            </a:pPr>
            <a:r>
              <a:rPr lang="id-ID" sz="2800" dirty="0" smtClean="0"/>
              <a:t>Gejala : Dysuria , hematuria dan flank pain. </a:t>
            </a:r>
          </a:p>
          <a:p>
            <a:pPr>
              <a:buNone/>
            </a:pPr>
            <a:endParaRPr lang="id-ID" sz="2800" dirty="0" smtClean="0"/>
          </a:p>
          <a:p>
            <a:pPr>
              <a:buNone/>
            </a:pPr>
            <a:endParaRPr lang="id-ID" sz="2800" dirty="0" smtClean="0"/>
          </a:p>
          <a:p>
            <a:pPr>
              <a:buNone/>
            </a:pPr>
            <a:endParaRPr lang="id-ID" sz="2800" dirty="0" smtClean="0"/>
          </a:p>
          <a:p>
            <a:pPr>
              <a:buNone/>
            </a:pPr>
            <a:endParaRPr lang="id-ID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pPr algn="l"/>
            <a:r>
              <a:rPr lang="id-ID" sz="4000" b="1" dirty="0" smtClean="0"/>
              <a:t>TB tulang </a:t>
            </a:r>
            <a:r>
              <a:rPr lang="id-ID" sz="2800" b="1" dirty="0" smtClean="0"/>
              <a:t/>
            </a:r>
            <a:br>
              <a:rPr lang="id-ID" sz="2800" b="1" dirty="0" smtClean="0"/>
            </a:br>
            <a:r>
              <a:rPr lang="id-ID" sz="2800" b="1" dirty="0" smtClean="0"/>
              <a:t/>
            </a:r>
            <a:br>
              <a:rPr lang="id-ID" sz="2800" b="1" dirty="0" smtClean="0"/>
            </a:br>
            <a:r>
              <a:rPr lang="id-ID" sz="2800" dirty="0" smtClean="0"/>
              <a:t>TB tulang  10%.  </a:t>
            </a:r>
            <a:br>
              <a:rPr lang="id-ID" sz="2800" dirty="0" smtClean="0"/>
            </a:br>
            <a:r>
              <a:rPr lang="id-ID" sz="2800" dirty="0" smtClean="0"/>
              <a:t>Menyerang sendi yang menyangga tubuh, paling  sering  spine&gt;hips&gt; kness .</a:t>
            </a:r>
            <a:br>
              <a:rPr lang="id-ID" sz="2800" dirty="0" smtClean="0"/>
            </a:br>
            <a:r>
              <a:rPr lang="id-ID" sz="2800" dirty="0" smtClean="0">
                <a:sym typeface="Wingdings" pitchFamily="2" charset="2"/>
              </a:rPr>
              <a:t>Dapat terjadi </a:t>
            </a:r>
            <a:r>
              <a:rPr lang="id-ID" sz="2800" dirty="0" smtClean="0"/>
              <a:t>Spinal disease,  Potts disease (tuberculosis spondylitis ), kasus yang  lanjut : terjadi gibbus (collapse  vertrebral), mungkin terbentuk Cold abscess.</a:t>
            </a:r>
            <a:endParaRPr lang="id-ID" sz="2800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00438"/>
            <a:ext cx="2500330" cy="301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2071701" cy="319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d-ID" sz="2400" b="1" dirty="0" smtClean="0"/>
              <a:t>GIT TB </a:t>
            </a:r>
          </a:p>
          <a:p>
            <a:pPr algn="ctr">
              <a:buNone/>
            </a:pPr>
            <a:r>
              <a:rPr lang="id-ID" sz="2400" dirty="0" smtClean="0"/>
              <a:t>GIT TB 3.5% </a:t>
            </a:r>
          </a:p>
          <a:p>
            <a:pPr>
              <a:buNone/>
            </a:pPr>
            <a:r>
              <a:rPr lang="id-ID" sz="2400" dirty="0" smtClean="0"/>
              <a:t>Gx  : nyeri dan konstipasi</a:t>
            </a:r>
          </a:p>
          <a:p>
            <a:r>
              <a:rPr lang="id-ID" sz="2400" dirty="0" smtClean="0"/>
              <a:t>Daerah yang sering terkena : Ileum and caecum, </a:t>
            </a:r>
          </a:p>
          <a:p>
            <a:r>
              <a:rPr lang="id-ID" sz="2400" dirty="0"/>
              <a:t>A</a:t>
            </a:r>
            <a:r>
              <a:rPr lang="id-ID" sz="2400" dirty="0" smtClean="0"/>
              <a:t>pabila  terkena rektum  dapat terjadi fistula.  </a:t>
            </a:r>
          </a:p>
          <a:p>
            <a:r>
              <a:rPr lang="id-ID" sz="2400" dirty="0" smtClean="0"/>
              <a:t>Tuberculous peritonitis</a:t>
            </a:r>
          </a:p>
          <a:p>
            <a:pPr>
              <a:buNone/>
            </a:pPr>
            <a:endParaRPr lang="id-ID" sz="2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357562"/>
            <a:ext cx="3071834" cy="337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4429156" cy="391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431</Words>
  <Application>Microsoft Office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dr.Niniek Budiarti, Sp.PD-KPTI</vt:lpstr>
      <vt:lpstr> Pengertian TB extra paru</vt:lpstr>
      <vt:lpstr>Slide 3</vt:lpstr>
      <vt:lpstr> </vt:lpstr>
      <vt:lpstr>TB kulit</vt:lpstr>
      <vt:lpstr>Slide 6</vt:lpstr>
      <vt:lpstr>Slide 7</vt:lpstr>
      <vt:lpstr>TB tulang   TB tulang  10%.   Menyerang sendi yang menyangga tubuh, paling  sering  spine&gt;hips&gt; kness . Dapat terjadi Spinal disease,  Potts disease (tuberculosis spondylitis ), kasus yang  lanjut : terjadi gibbus (collapse  vertrebral), mungkin terbentuk Cold abscess.</vt:lpstr>
      <vt:lpstr>Slide 9</vt:lpstr>
      <vt:lpstr>Slide 10</vt:lpstr>
      <vt:lpstr>Slide 11</vt:lpstr>
      <vt:lpstr>Metode diagnosis</vt:lpstr>
      <vt:lpstr>TB milier / Miliary TB</vt:lpstr>
      <vt:lpstr>Terapi</vt:lpstr>
      <vt:lpstr>referensi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dr.Niniek Budiarti, Sp.PD-KPTI</dc:title>
  <dc:creator>ACER</dc:creator>
  <cp:lastModifiedBy>ACER</cp:lastModifiedBy>
  <cp:revision>9</cp:revision>
  <dcterms:created xsi:type="dcterms:W3CDTF">2013-04-17T12:26:19Z</dcterms:created>
  <dcterms:modified xsi:type="dcterms:W3CDTF">2013-04-17T16:34:25Z</dcterms:modified>
</cp:coreProperties>
</file>