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88" r:id="rId2"/>
    <p:sldId id="360" r:id="rId3"/>
    <p:sldId id="362" r:id="rId4"/>
    <p:sldId id="387" r:id="rId5"/>
    <p:sldId id="311" r:id="rId6"/>
    <p:sldId id="380" r:id="rId7"/>
    <p:sldId id="375" r:id="rId8"/>
    <p:sldId id="312" r:id="rId9"/>
    <p:sldId id="355" r:id="rId10"/>
    <p:sldId id="315" r:id="rId11"/>
    <p:sldId id="316" r:id="rId12"/>
    <p:sldId id="317" r:id="rId13"/>
    <p:sldId id="318" r:id="rId14"/>
    <p:sldId id="346" r:id="rId15"/>
    <p:sldId id="351" r:id="rId16"/>
    <p:sldId id="376" r:id="rId17"/>
    <p:sldId id="354" r:id="rId18"/>
    <p:sldId id="321" r:id="rId19"/>
    <p:sldId id="322" r:id="rId20"/>
    <p:sldId id="324" r:id="rId21"/>
    <p:sldId id="325" r:id="rId22"/>
    <p:sldId id="326" r:id="rId23"/>
    <p:sldId id="377" r:id="rId24"/>
    <p:sldId id="383" r:id="rId25"/>
    <p:sldId id="384" r:id="rId26"/>
    <p:sldId id="328" r:id="rId27"/>
    <p:sldId id="352" r:id="rId28"/>
    <p:sldId id="357" r:id="rId29"/>
    <p:sldId id="330" r:id="rId30"/>
    <p:sldId id="329" r:id="rId31"/>
    <p:sldId id="358" r:id="rId32"/>
    <p:sldId id="378" r:id="rId33"/>
    <p:sldId id="366" r:id="rId34"/>
    <p:sldId id="367" r:id="rId35"/>
    <p:sldId id="368" r:id="rId36"/>
    <p:sldId id="369" r:id="rId37"/>
    <p:sldId id="373" r:id="rId38"/>
    <p:sldId id="372" r:id="rId39"/>
    <p:sldId id="379" r:id="rId40"/>
    <p:sldId id="370" r:id="rId41"/>
    <p:sldId id="374" r:id="rId42"/>
    <p:sldId id="382" r:id="rId43"/>
    <p:sldId id="385" r:id="rId44"/>
    <p:sldId id="361" r:id="rId4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yachi adlene" initials="l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958" autoAdjust="0"/>
  </p:normalViewPr>
  <p:slideViewPr>
    <p:cSldViewPr snapToGrid="0">
      <p:cViewPr varScale="1">
        <p:scale>
          <a:sx n="67" d="100"/>
          <a:sy n="67" d="100"/>
        </p:scale>
        <p:origin x="-864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1939F-6AD5-451E-A1C0-BE92919215DD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EE4A-7770-4592-8565-56FAD5F415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116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r" rtl="1">
              <a:buFontTx/>
              <a:buChar char="-"/>
            </a:pPr>
            <a:r>
              <a:rPr lang="ar-DZ" dirty="0"/>
              <a:t>أرجو احترام الوقت عند ملء استمارات.</a:t>
            </a:r>
          </a:p>
          <a:p>
            <a:pPr marL="171450" indent="-171450" algn="r" rtl="1">
              <a:buFontTx/>
              <a:buChar char="-"/>
            </a:pPr>
            <a:r>
              <a:rPr lang="ar-DZ" dirty="0"/>
              <a:t>اطفئ</a:t>
            </a:r>
            <a:r>
              <a:rPr lang="ar-DZ" baseline="0" dirty="0"/>
              <a:t> الهاتف النقال.</a:t>
            </a:r>
          </a:p>
          <a:p>
            <a:pPr marL="171450" indent="-171450" algn="r" rtl="1">
              <a:buFontTx/>
              <a:buChar char="-"/>
            </a:pPr>
            <a:r>
              <a:rPr lang="ar-DZ" baseline="0" dirty="0"/>
              <a:t>ضع الأسئلة التي تدور بخاطرك في </a:t>
            </a:r>
            <a:r>
              <a:rPr lang="fr-FR" baseline="0" dirty="0"/>
              <a:t>PARKING</a:t>
            </a:r>
            <a:r>
              <a:rPr lang="ar-DZ" baseline="0" dirty="0"/>
              <a:t> حتى نحافظ على نسق العرض.</a:t>
            </a:r>
          </a:p>
          <a:p>
            <a:pPr marL="171450" indent="-171450" algn="r" rtl="1">
              <a:buFontTx/>
              <a:buChar char="-"/>
            </a:pPr>
            <a:r>
              <a:rPr lang="ar-DZ" baseline="0" dirty="0"/>
              <a:t>أنصت جيدا فقد تجد الإجابة عن تساؤلاتك خلال العرض.</a:t>
            </a:r>
          </a:p>
          <a:p>
            <a:pPr marL="171450" indent="-171450" algn="r" rtl="1">
              <a:buFontTx/>
              <a:buChar char="-"/>
            </a:pPr>
            <a:r>
              <a:rPr lang="ar-DZ" baseline="0" dirty="0"/>
              <a:t>تجل أهم النقاط المهمة.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5CD75-F8CE-4AED-86BF-8C8119C700B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740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ar-DZ" baseline="0" dirty="0"/>
              <a:t>توزع الورقة الخاصة بالنشاط على كل متكون</a:t>
            </a:r>
          </a:p>
          <a:p>
            <a:pPr algn="r"/>
            <a:r>
              <a:rPr lang="ar-DZ" baseline="0" dirty="0"/>
              <a:t>الهدف : جمع التصورات ، إثارة الدافعية</a:t>
            </a:r>
          </a:p>
          <a:p>
            <a:pPr algn="r"/>
            <a:r>
              <a:rPr lang="ar-DZ" baseline="0" dirty="0"/>
              <a:t>الاستراتيجية: خذ واحدة وهات واحدة </a:t>
            </a:r>
          </a:p>
          <a:p>
            <a:pPr algn="r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8EE0E-1441-490B-BD04-F8161CB8A969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183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/>
              <a:t>بعد المناقشة بين المدرب والمتدرب يتوصل المتدربون إلى هيكلة مفهوم</a:t>
            </a:r>
            <a:r>
              <a:rPr lang="ar-DZ" baseline="0" dirty="0"/>
              <a:t> التقييم </a:t>
            </a:r>
            <a:endParaRPr lang="fr-FR" dirty="0"/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882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6493E-8A2A-694E-96BE-B4203822C1C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14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>
              <a:buFont typeface="+mj-lt"/>
              <a:buNone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الخطوات: </a:t>
            </a:r>
          </a:p>
          <a:p>
            <a:pPr marL="228600" indent="-228600" algn="r" rtl="1">
              <a:buFont typeface="+mj-lt"/>
              <a:buAutoNum type="arabicPeriod"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لاحظ ألبوم الصّور.</a:t>
            </a:r>
          </a:p>
          <a:p>
            <a:pPr marL="228600" indent="-228600" algn="r" rtl="1">
              <a:buFont typeface="+mj-lt"/>
              <a:buAutoNum type="arabicPeriod"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حاول إبداء تصوّرك للتّقييم التّكوينيّ</a:t>
            </a:r>
          </a:p>
          <a:p>
            <a:pPr marL="0" indent="0" algn="r" rtl="1">
              <a:buFont typeface="+mj-lt"/>
              <a:buNone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الهدف: </a:t>
            </a:r>
            <a:endParaRPr lang="ar-SA" sz="1200" b="1" baseline="0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171450" indent="-171450" algn="r" rtl="1">
              <a:buFont typeface="Arial" panose="020B0604020202020204" pitchFamily="34" charset="0"/>
              <a:buChar char="•"/>
            </a:pPr>
            <a:r>
              <a:rPr lang="ar-SA" altLang="ko-KR" sz="1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الوقوف على التّصوّرات المبدئيّة للمشاركين ف/ي التّقييم من أجل التّعلّم .</a:t>
            </a:r>
            <a:endParaRPr lang="fr-FR" sz="12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6A16E-6833-4BFD-B8DD-E7C8E3B7A0B0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916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altLang="ko-KR" sz="1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ملاحظة</a:t>
            </a:r>
            <a:r>
              <a:rPr lang="ar-DZ" altLang="ko-KR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يستطيع </a:t>
            </a:r>
            <a:r>
              <a:rPr lang="ar-DZ" altLang="ko-KR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المؤطر</a:t>
            </a:r>
            <a:r>
              <a:rPr lang="ar-DZ" altLang="ko-KR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استعمال فيديو آخر شرط أن يحقق نفس الهدف المحدد.</a:t>
            </a:r>
            <a:endParaRPr lang="ar-SA" altLang="ko-KR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029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ar-DZ" dirty="0"/>
              <a:t>عرض</a:t>
            </a:r>
            <a:r>
              <a:rPr lang="ar-DZ" baseline="0" dirty="0"/>
              <a:t> التعاريف ومطالبة المشاركين بالتوجه إلى التعريف الذي </a:t>
            </a:r>
            <a:r>
              <a:rPr lang="ar-DZ" baseline="0"/>
              <a:t>يوافق تصورهم للتقويم </a:t>
            </a:r>
            <a:r>
              <a:rPr lang="ar-DZ" baseline="0" dirty="0"/>
              <a:t>التكويني  مع التعليل والشرح انطلاقا من تحليل التعاريف  مع مراعاة الفروق الفردية بين المتكونين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6493E-8A2A-694E-96BE-B4203822C1C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485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6493E-8A2A-694E-96BE-B4203822C1C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976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الخطوات: </a:t>
            </a:r>
          </a:p>
          <a:p>
            <a: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ملء الورقة </a:t>
            </a:r>
            <a:r>
              <a:rPr lang="ar-SA" sz="1200" b="1" baseline="0" dirty="0">
                <a:latin typeface="+mn-lt"/>
                <a:ea typeface="+mn-ea"/>
              </a:rPr>
              <a:t>من طرف المشارك.         فكّر</a:t>
            </a:r>
            <a:endParaRPr lang="fr-FR" sz="1200" b="1" baseline="0" dirty="0">
              <a:latin typeface="+mn-lt"/>
              <a:ea typeface="+mn-ea"/>
            </a:endParaRPr>
          </a:p>
          <a:p>
            <a: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sz="1200" b="1" baseline="0" dirty="0">
                <a:latin typeface="+mn-lt"/>
                <a:ea typeface="+mn-ea"/>
              </a:rPr>
              <a:t> </a:t>
            </a:r>
            <a:r>
              <a:rPr lang="ar-SA" sz="1200" b="1" baseline="0" dirty="0">
                <a:solidFill>
                  <a:srgbClr val="FF0000"/>
                </a:solidFill>
                <a:latin typeface="+mn-lt"/>
                <a:ea typeface="+mn-ea"/>
                <a:cs typeface="Traditional Arabic" panose="02020603050405020304" pitchFamily="18" charset="-78"/>
              </a:rPr>
              <a:t>مناقشة الأعمال (ثنائيّة).                   زاوج</a:t>
            </a:r>
          </a:p>
          <a:p>
            <a: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sz="1200" b="1" baseline="0" dirty="0">
                <a:solidFill>
                  <a:srgbClr val="FF0000"/>
                </a:solidFill>
                <a:latin typeface="+mn-lt"/>
                <a:ea typeface="+mn-ea"/>
                <a:cs typeface="Traditional Arabic" panose="02020603050405020304" pitchFamily="18" charset="-78"/>
              </a:rPr>
              <a:t>مناقشة الأعمال (مشاركة الجميع).        شارك</a:t>
            </a:r>
          </a:p>
          <a:p>
            <a:pPr marL="228600" indent="-228600" algn="r" rtl="1">
              <a:buFont typeface="+mj-lt"/>
              <a:buAutoNum type="arabicPeriod"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عرض ورقة التّصوّرات النّهائيّة.</a:t>
            </a:r>
            <a:r>
              <a:rPr lang="ar-DZ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ضبط وتعديل واثراء </a:t>
            </a:r>
            <a:endParaRPr lang="ar-SA" sz="1200" b="1" baseline="0" dirty="0">
              <a:solidFill>
                <a:srgbClr val="FF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الموازنة بين ورقة التّصوّرات الشّخصيّة وبين ورقة التّصوّرات النّهائيّة.</a:t>
            </a:r>
          </a:p>
          <a:p>
            <a:pPr marL="228600" indent="-228600" algn="r" rtl="1">
              <a:buFont typeface="+mj-lt"/>
              <a:buAutoNum type="arabicPeriod"/>
            </a:pPr>
            <a:endParaRPr lang="ar-SA" sz="1200" b="1" baseline="0" dirty="0">
              <a:solidFill>
                <a:srgbClr val="FF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r" rtl="1">
              <a:buFont typeface="+mj-lt"/>
              <a:buNone/>
            </a:pPr>
            <a:r>
              <a:rPr lang="ar-SA" sz="1200" b="1" baseline="0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الهدف: </a:t>
            </a:r>
            <a:endParaRPr lang="ar-SA" sz="1200" b="1" baseline="0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171450" indent="-171450" algn="r" rtl="1">
              <a:buFont typeface="Arial" panose="020B0604020202020204" pitchFamily="34" charset="0"/>
              <a:buChar char="•"/>
            </a:pPr>
            <a:r>
              <a:rPr lang="ar-SA" altLang="ko-KR" sz="1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الوقوف على التّصوّرات النّهائيّة المستهدفة</a:t>
            </a:r>
            <a:r>
              <a:rPr lang="ar-SA" altLang="ko-KR" sz="1200" baseline="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1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ف/ي التّقييم من أجل التّعلّم .</a:t>
            </a:r>
            <a:endParaRPr lang="fr-FR" sz="12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6A16E-6833-4BFD-B8DD-E7C8E3B7A0B0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095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/>
              <a:t>فتح باب المناقشة حول المنشور من أجل اكتساب مرجعية قانونية تؤكد إلزامية وتوضيح سبل تنفيذ حصص المعالجة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45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/>
              <a:t>فتح نقاش حول استيعاب المضمون وإثرائه كانطلاقة لمباشرة النشاط 07</a:t>
            </a:r>
          </a:p>
          <a:p>
            <a:pPr algn="r" rtl="1"/>
            <a:r>
              <a:rPr lang="ar-DZ" dirty="0"/>
              <a:t>الاستراتيجية: فكر – زاوج – شارك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/>
              <a:t>الهدف: إدراك معنى عوائق التعلم وتوقع بعض الصعوبات التي تعيق التعلم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037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/>
              <a:t>تأمل الصورة وإبداء أراء حولها من أجل الوصول إلى التركيز على الجانب الإيجابي للمتعلم عوض الجانب السلبي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6493E-8A2A-694E-96BE-B4203822C1C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48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r" rtl="1">
              <a:buFontTx/>
              <a:buChar char="-"/>
            </a:pPr>
            <a:r>
              <a:rPr lang="ar-DZ" dirty="0"/>
              <a:t>وضع أربع قصاصات مكتوب عليها الخيارات (التلميذ – الأستاذ – الأسرة – طبيعة الدرس) واحدة في كل زاوية من زوايا الحجرة .</a:t>
            </a:r>
          </a:p>
          <a:p>
            <a:pPr marL="171450" indent="-171450" algn="r" rtl="1">
              <a:buFontTx/>
              <a:buChar char="-"/>
            </a:pPr>
            <a:r>
              <a:rPr lang="ar-DZ" dirty="0" err="1"/>
              <a:t>يتموقع</a:t>
            </a:r>
            <a:r>
              <a:rPr lang="ar-DZ" dirty="0"/>
              <a:t> المتربص في الزاوية التي يرى فيها أن الإجابة صحيحة.</a:t>
            </a:r>
          </a:p>
          <a:p>
            <a:pPr marL="171450" indent="-171450" algn="r" rtl="1">
              <a:buFontTx/>
              <a:buChar char="-"/>
            </a:pPr>
            <a:r>
              <a:rPr lang="ar-DZ" dirty="0"/>
              <a:t>يبرر سبب </a:t>
            </a:r>
            <a:r>
              <a:rPr lang="ar-DZ" dirty="0" err="1"/>
              <a:t>تموقعه</a:t>
            </a:r>
            <a:r>
              <a:rPr lang="ar-DZ" dirty="0"/>
              <a:t>.</a:t>
            </a:r>
          </a:p>
          <a:p>
            <a:pPr algn="r" rtl="1"/>
            <a:r>
              <a:rPr lang="ar-DZ" dirty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9777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421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/>
              <a:t>استراتيجية العمل: عمل فردي.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4797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9901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altLang="ko-KR" sz="1200" b="1" u="sng" kern="1200" dirty="0">
                <a:solidFill>
                  <a:schemeClr val="tx1"/>
                </a:solidFill>
                <a:latin typeface="Traditional Arabic" panose="02020603050405020304" pitchFamily="18" charset="-78"/>
                <a:ea typeface="+mn-ea"/>
                <a:cs typeface="+mn-cs"/>
              </a:rPr>
              <a:t>ملاحظة</a:t>
            </a:r>
            <a:r>
              <a:rPr lang="ar-DZ" altLang="ko-KR" sz="1200" b="1" kern="1200" dirty="0">
                <a:solidFill>
                  <a:schemeClr val="tx1"/>
                </a:solidFill>
                <a:latin typeface="Traditional Arabic" panose="02020603050405020304" pitchFamily="18" charset="-78"/>
                <a:ea typeface="+mn-ea"/>
                <a:cs typeface="+mn-cs"/>
              </a:rPr>
              <a:t>: يستطيع </a:t>
            </a:r>
            <a:r>
              <a:rPr lang="ar-DZ" altLang="ko-KR" sz="1200" b="1" kern="1200" dirty="0" err="1">
                <a:solidFill>
                  <a:schemeClr val="tx1"/>
                </a:solidFill>
                <a:latin typeface="Traditional Arabic" panose="02020603050405020304" pitchFamily="18" charset="-78"/>
                <a:ea typeface="+mn-ea"/>
                <a:cs typeface="+mn-cs"/>
              </a:rPr>
              <a:t>المؤطر</a:t>
            </a:r>
            <a:r>
              <a:rPr lang="ar-DZ" altLang="ko-KR" sz="1200" b="1" kern="1200" dirty="0">
                <a:solidFill>
                  <a:schemeClr val="tx1"/>
                </a:solidFill>
                <a:latin typeface="Traditional Arabic" panose="02020603050405020304" pitchFamily="18" charset="-78"/>
                <a:ea typeface="+mn-ea"/>
                <a:cs typeface="+mn-cs"/>
              </a:rPr>
              <a:t> استعمال فيديو آخر شرط أن يحقق نفس الهدف المحدد.</a:t>
            </a:r>
            <a:endParaRPr lang="ar-SA" altLang="ko-KR" sz="1200" b="1" kern="1200" dirty="0">
              <a:solidFill>
                <a:schemeClr val="tx1"/>
              </a:solidFill>
              <a:latin typeface="Traditional Arabic" panose="02020603050405020304" pitchFamily="18" charset="-78"/>
              <a:ea typeface="+mn-ea"/>
              <a:cs typeface="+mn-cs"/>
            </a:endParaRPr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507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baseline="0" dirty="0"/>
              <a:t>نقوم بتوزيع أوراق يكتب عليها كلمة أو عبارة  تشير إليه دون أن يشير إلى اسمه </a:t>
            </a:r>
          </a:p>
          <a:p>
            <a:pPr marL="0" marR="0" indent="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aseline="0" dirty="0"/>
              <a:t>الهدف : </a:t>
            </a:r>
            <a:r>
              <a:rPr lang="ar-DZ" sz="1200" dirty="0"/>
              <a:t> نقوم بالنشاط التحفيزي من اجل </a:t>
            </a:r>
            <a:r>
              <a:rPr lang="ar-DZ" sz="1200" dirty="0" err="1"/>
              <a:t>إنفتاح</a:t>
            </a:r>
            <a:r>
              <a:rPr lang="ar-DZ" sz="1200" dirty="0"/>
              <a:t> المشاركين على بعضهم البعض و الاندماج فيما بينهم ،</a:t>
            </a:r>
            <a:r>
              <a:rPr lang="ar-DZ" sz="1200" baseline="0" dirty="0"/>
              <a:t> كما يتمكن المكون من اخذ نظرة عامة عن </a:t>
            </a:r>
            <a:r>
              <a:rPr lang="ar-DZ" sz="1200" baseline="0" dirty="0" err="1"/>
              <a:t>ميولات</a:t>
            </a:r>
            <a:r>
              <a:rPr lang="ar-DZ" sz="1200" baseline="0" dirty="0"/>
              <a:t> ورغبات المتكونين. </a:t>
            </a:r>
            <a:endParaRPr lang="fr-FR" sz="1200" dirty="0"/>
          </a:p>
          <a:p>
            <a:pPr algn="r" rtl="1"/>
            <a:endParaRPr lang="ar-DZ" baseline="0" dirty="0"/>
          </a:p>
          <a:p>
            <a:pPr algn="r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8EE0E-1441-490B-BD04-F8161CB8A969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43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6493E-8A2A-694E-96BE-B4203822C1C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22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dirty="0"/>
              <a:t>السند : عرض كاريكاتور ومطالبة الأساتذة بالتأمل ثم التعبير</a:t>
            </a:r>
          </a:p>
          <a:p>
            <a:pPr algn="r" rtl="1"/>
            <a:r>
              <a:rPr lang="ar-DZ" b="1" dirty="0"/>
              <a:t>التعليمة 1 : قدم قراءتك للصورة</a:t>
            </a:r>
          </a:p>
          <a:p>
            <a:pPr algn="r" rtl="1"/>
            <a:r>
              <a:rPr lang="ar-DZ" b="1" dirty="0"/>
              <a:t>التعليمة :2 : ماهي تصوراتك للتقويم ؟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795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dirty="0"/>
              <a:t>توزيع</a:t>
            </a:r>
            <a:r>
              <a:rPr lang="ar-DZ" b="1" baseline="0" dirty="0"/>
              <a:t> النموذج على الأساتذة ومطالبتهم بملأ الخانة الأولى (ما أعرفه ) والثانية (ما الذي أريد أن أعرفه ) أما بالنسبة للخانة الثالثة فتعطى على مراحل (في نهاية كل وصلة تكوينية 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04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/>
              <a:t>حوصلة التصورات</a:t>
            </a:r>
            <a:r>
              <a:rPr lang="ar-DZ" baseline="0" dirty="0"/>
              <a:t> وتصويبها للخروج بمفهوم موحد للتقويم بالتركيز على عملية جمع البيانات واثر التقييم على التعلم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305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EE4A-7770-4592-8565-56FAD5F415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302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6493E-8A2A-694E-96BE-B4203822C1C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8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059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00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014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0" y="304800"/>
            <a:ext cx="965200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828802"/>
            <a:ext cx="11684000" cy="46481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235200" y="1348565"/>
            <a:ext cx="9652000" cy="381000"/>
          </a:xfrm>
        </p:spPr>
        <p:txBody>
          <a:bodyPr anchor="ctr">
            <a:noAutofit/>
          </a:bodyPr>
          <a:lstStyle>
            <a:lvl1pPr>
              <a:buNone/>
              <a:defRPr sz="2400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4C234-BECE-4259-B05C-480596B4EC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29EC-43FF-4A02-B5E8-90D2D8E8359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007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4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71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15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090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18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79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59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27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B220C-CE8C-4F9D-9886-703D46C4A800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DE1AD-AE59-4827-9DC2-C56B7902DFA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49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mbridgenetwork.co.uk/news/do-you-know-if-they-actually-learned-anything-from-your-trai6415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3&#1571;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5&#1571;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4vector.com/free-vector/time-temps-100179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6&#1571;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9.xml"/><Relationship Id="rId5" Type="http://schemas.openxmlformats.org/officeDocument/2006/relationships/slide" Target="slide32.xml"/><Relationship Id="rId4" Type="http://schemas.openxmlformats.org/officeDocument/2006/relationships/slide" Target="slide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0BF899E-5B7B-49D5-982A-90A4DA47C528}"/>
              </a:ext>
            </a:extLst>
          </p:cNvPr>
          <p:cNvSpPr/>
          <p:nvPr/>
        </p:nvSpPr>
        <p:spPr>
          <a:xfrm>
            <a:off x="1297939" y="2380303"/>
            <a:ext cx="9596121" cy="15706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DZ" sz="3200" b="1" dirty="0" smtClean="0">
                <a:solidFill>
                  <a:schemeClr val="tx1"/>
                </a:solidFill>
              </a:rPr>
              <a:t>التكوين </a:t>
            </a:r>
            <a:r>
              <a:rPr lang="ar-DZ" sz="3200" b="1" dirty="0">
                <a:solidFill>
                  <a:schemeClr val="tx1"/>
                </a:solidFill>
              </a:rPr>
              <a:t>البيداغوجي التحضيري أثناء </a:t>
            </a:r>
            <a:endParaRPr lang="fr-FR" sz="3200" b="1" dirty="0" smtClean="0">
              <a:solidFill>
                <a:schemeClr val="tx1"/>
              </a:solidFill>
            </a:endParaRPr>
          </a:p>
          <a:p>
            <a:pPr algn="ctr" rtl="1">
              <a:defRPr/>
            </a:pPr>
            <a:r>
              <a:rPr lang="ar-DZ" sz="3200" b="1" dirty="0" smtClean="0">
                <a:solidFill>
                  <a:schemeClr val="tx1"/>
                </a:solidFill>
              </a:rPr>
              <a:t>التربص </a:t>
            </a:r>
            <a:r>
              <a:rPr lang="ar-DZ" sz="3200" b="1" dirty="0">
                <a:solidFill>
                  <a:schemeClr val="tx1"/>
                </a:solidFill>
              </a:rPr>
              <a:t>التجريبي للأساتذة</a:t>
            </a:r>
            <a:endParaRPr lang="fr-FR" sz="2800" b="1" dirty="0">
              <a:solidFill>
                <a:schemeClr val="tx1"/>
              </a:solidFill>
            </a:endParaRPr>
          </a:p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-</a:t>
            </a:r>
            <a:r>
              <a:rPr lang="ar-DZ" sz="3200" b="1" dirty="0" smtClean="0">
                <a:solidFill>
                  <a:schemeClr val="tx1"/>
                </a:solidFill>
              </a:rPr>
              <a:t>الدورة الأولى</a:t>
            </a:r>
            <a:r>
              <a:rPr lang="fr-FR" sz="3200" b="1" smtClean="0">
                <a:solidFill>
                  <a:schemeClr val="tx1"/>
                </a:solidFill>
              </a:rPr>
              <a:t>-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E901D3E9-7B94-41D2-B313-FCB9AF29355F}"/>
              </a:ext>
            </a:extLst>
          </p:cNvPr>
          <p:cNvSpPr/>
          <p:nvPr/>
        </p:nvSpPr>
        <p:spPr>
          <a:xfrm>
            <a:off x="3000830" y="4502459"/>
            <a:ext cx="6190337" cy="15706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4800" b="1" dirty="0">
                <a:solidFill>
                  <a:schemeClr val="tx1"/>
                </a:solidFill>
              </a:rPr>
              <a:t> </a:t>
            </a:r>
            <a:r>
              <a:rPr lang="ar-DZ" sz="4000" b="1" dirty="0" smtClean="0">
                <a:solidFill>
                  <a:schemeClr val="tx1"/>
                </a:solidFill>
              </a:rPr>
              <a:t>مجال </a:t>
            </a:r>
            <a:r>
              <a:rPr lang="ar-DZ" sz="4000" b="1" dirty="0" smtClean="0">
                <a:solidFill>
                  <a:schemeClr val="tx1"/>
                </a:solidFill>
              </a:rPr>
              <a:t>: الممارسة </a:t>
            </a:r>
            <a:r>
              <a:rPr lang="ar-DZ" sz="4000" b="1" dirty="0" smtClean="0">
                <a:solidFill>
                  <a:schemeClr val="tx1"/>
                </a:solidFill>
              </a:rPr>
              <a:t>المهنية</a:t>
            </a:r>
            <a:endParaRPr lang="fr-FR" sz="4000" b="1" dirty="0">
              <a:solidFill>
                <a:schemeClr val="tx1"/>
              </a:solidFill>
            </a:endParaRPr>
          </a:p>
          <a:p>
            <a:pPr algn="ctr" rtl="1"/>
            <a:r>
              <a:rPr lang="ar-DZ" sz="3600" b="1" smtClean="0">
                <a:solidFill>
                  <a:schemeClr val="tx1"/>
                </a:solidFill>
              </a:rPr>
              <a:t>مقياس</a:t>
            </a:r>
            <a:r>
              <a:rPr lang="ar-DZ" sz="3600" b="1" dirty="0" smtClean="0">
                <a:solidFill>
                  <a:schemeClr val="tx1"/>
                </a:solidFill>
              </a:rPr>
              <a:t>: التقويم </a:t>
            </a:r>
            <a:r>
              <a:rPr lang="ar-DZ" sz="3600" b="1" dirty="0">
                <a:solidFill>
                  <a:schemeClr val="tx1"/>
                </a:solidFill>
              </a:rPr>
              <a:t>والمعالجة البيداغوجية</a:t>
            </a:r>
            <a:endParaRPr lang="fr-FR" sz="36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69365" y="316148"/>
            <a:ext cx="1899116" cy="15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2136051" y="243960"/>
            <a:ext cx="7674072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ا</a:t>
            </a:r>
            <a:r>
              <a:rPr lang="ar-SA" sz="3200" b="1" dirty="0">
                <a:latin typeface="MS Mincho" pitchFamily="49" charset="-128"/>
                <a:ea typeface="MS Mincho" pitchFamily="49" charset="-128"/>
              </a:rPr>
              <a:t>لجمهورية الجزائرية الديمقراطية الشعبية</a:t>
            </a:r>
          </a:p>
          <a:p>
            <a:pPr algn="ctr" rtl="1"/>
            <a:r>
              <a:rPr lang="ar-SA" sz="3200" b="1" dirty="0">
                <a:latin typeface="MS Mincho" pitchFamily="49" charset="-128"/>
                <a:ea typeface="MS Mincho" pitchFamily="49" charset="-128"/>
              </a:rPr>
              <a:t>وزارة التربية الوطنية</a:t>
            </a:r>
            <a:endParaRPr lang="ar-DZ" sz="3200" b="1" dirty="0">
              <a:latin typeface="MS Mincho" pitchFamily="49" charset="-128"/>
              <a:ea typeface="MS Mincho" pitchFamily="49" charset="-128"/>
            </a:endParaRPr>
          </a:p>
          <a:p>
            <a:pPr algn="ctr" rtl="1"/>
            <a:r>
              <a:rPr lang="ar-DZ" sz="3200" b="1">
                <a:latin typeface="MS Mincho" pitchFamily="49" charset="-128"/>
                <a:ea typeface="MS Mincho" pitchFamily="49" charset="-128"/>
              </a:rPr>
              <a:t>المفتّشيّة العامّة للبيداغوجيا</a:t>
            </a:r>
            <a:endParaRPr lang="fr-FR" sz="32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241" y="259140"/>
            <a:ext cx="1899116" cy="15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4600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032877"/>
              </p:ext>
            </p:extLst>
          </p:nvPr>
        </p:nvGraphicFramePr>
        <p:xfrm>
          <a:off x="914400" y="1637071"/>
          <a:ext cx="10427110" cy="4159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271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69013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سيكون الم</a:t>
                      </a:r>
                      <a:r>
                        <a:rPr lang="ar-DZ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تكون</a:t>
                      </a:r>
                      <a:r>
                        <a:rPr lang="ar-AE" sz="3600" i="1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ون</a:t>
                      </a: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قادرين على</a:t>
                      </a:r>
                      <a:endParaRPr lang="en-GB" sz="3600" i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680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ar-AE" sz="3200" dirty="0">
                          <a:solidFill>
                            <a:srgbClr val="000000"/>
                          </a:solidFill>
                          <a:latin typeface="+mj-lt"/>
                        </a:rPr>
                        <a:t>مُخرجات</a:t>
                      </a:r>
                      <a:r>
                        <a:rPr lang="ar-AE" sz="3200" baseline="0" dirty="0">
                          <a:solidFill>
                            <a:srgbClr val="000000"/>
                          </a:solidFill>
                          <a:latin typeface="+mj-lt"/>
                        </a:rPr>
                        <a:t> التعلم</a:t>
                      </a:r>
                      <a:r>
                        <a:rPr lang="en-US" sz="3200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ar-AE" sz="3200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29890">
                <a:tc>
                  <a:txBody>
                    <a:bodyPr/>
                    <a:lstStyle/>
                    <a:p>
                      <a:pPr marL="457200" marR="0" lvl="0" indent="-45720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AE" sz="4000" b="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lang="ar-DZ" sz="4000" b="0" baseline="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ar-AE" sz="4000" b="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ar-DZ" sz="4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تحديد احتياجاتهم المتعلقة بالجانب المعرفي للتقويم.</a:t>
                      </a:r>
                    </a:p>
                    <a:p>
                      <a:pPr marL="457200" marR="0" lvl="0" indent="-4572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DZ" sz="4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 تحديد احتياجاتهم المتعلقة بالبناء </a:t>
                      </a:r>
                      <a:r>
                        <a:rPr lang="ar-DZ" sz="40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المفاهيمي</a:t>
                      </a:r>
                      <a:r>
                        <a:rPr lang="ar-DZ" sz="4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للتقويم.</a:t>
                      </a:r>
                    </a:p>
                    <a:p>
                      <a:pPr marL="457200" marR="0" lvl="0" indent="-4572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DZ" sz="4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 تحديد احتياجاتهم المتعلقة باستراتيجيات التقويم.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26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4195"/>
          </a:xfrm>
          <a:solidFill>
            <a:schemeClr val="bg1"/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 rtl="1"/>
            <a:r>
              <a:rPr lang="ar-DZ" b="1" dirty="0">
                <a:latin typeface="ae_Dimnah" pitchFamily="18" charset="-78"/>
                <a:cs typeface="ae_Dimnah" pitchFamily="18" charset="-78"/>
              </a:rPr>
              <a:t>النشاط 02 : </a:t>
            </a:r>
            <a:r>
              <a:rPr lang="ar-DZ" b="1" dirty="0" err="1">
                <a:latin typeface="ae_Dimnah" pitchFamily="18" charset="-78"/>
                <a:cs typeface="ae_Dimnah" pitchFamily="18" charset="-78"/>
              </a:rPr>
              <a:t>ماهو</a:t>
            </a:r>
            <a:r>
              <a:rPr lang="ar-DZ" b="1" dirty="0">
                <a:latin typeface="ae_Dimnah" pitchFamily="18" charset="-78"/>
                <a:cs typeface="ae_Dimnah" pitchFamily="18" charset="-78"/>
              </a:rPr>
              <a:t> التقويم ؟</a:t>
            </a:r>
            <a:endParaRPr lang="fr-FR" b="1" dirty="0">
              <a:latin typeface="ae_Dimnah" pitchFamily="18" charset="-78"/>
              <a:cs typeface="ae_Dimnah" pitchFamily="18" charset="-78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881159" y="1540933"/>
            <a:ext cx="8429684" cy="474558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Bulle ronde 6"/>
          <p:cNvSpPr/>
          <p:nvPr/>
        </p:nvSpPr>
        <p:spPr>
          <a:xfrm>
            <a:off x="3048000" y="4279399"/>
            <a:ext cx="5327506" cy="1071570"/>
          </a:xfrm>
          <a:prstGeom prst="wedgeEllipseCallout">
            <a:avLst>
              <a:gd name="adj1" fmla="val 74750"/>
              <a:gd name="adj2" fmla="val 20740"/>
            </a:avLst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DZ" sz="2400" b="1" dirty="0">
                <a:cs typeface="MCS Madina E_U 3D." pitchFamily="2" charset="-78"/>
              </a:rPr>
              <a:t>أوف ... وأخيرا وجدت عملا ناقصا </a:t>
            </a:r>
            <a:r>
              <a:rPr lang="fr-FR" sz="2400" b="1" dirty="0">
                <a:cs typeface="MCS Madina E_U 3D." pitchFamily="2" charset="-78"/>
              </a:rPr>
              <a:t>!</a:t>
            </a:r>
            <a:endParaRPr lang="ar-DZ" sz="2400" b="1" dirty="0">
              <a:cs typeface="MCS Madina E_U 3D." pitchFamily="2" charset="-78"/>
            </a:endParaRPr>
          </a:p>
          <a:p>
            <a:pPr algn="r" rtl="1"/>
            <a:r>
              <a:rPr lang="ar-DZ" sz="2400" b="1" dirty="0">
                <a:cs typeface="MCS Madina E_U 3D." pitchFamily="2" charset="-78"/>
              </a:rPr>
              <a:t>كنت خائفا أن أجد كل الأعمال جيدة .</a:t>
            </a:r>
            <a:endParaRPr lang="fr-FR" sz="2000" b="1" dirty="0">
              <a:cs typeface="MCS Madina E_U 3D." pitchFamily="2" charset="-78"/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xmlns="" id="{37A972E8-2B16-402A-997B-3300AADBBC66}"/>
              </a:ext>
            </a:extLst>
          </p:cNvPr>
          <p:cNvSpPr/>
          <p:nvPr/>
        </p:nvSpPr>
        <p:spPr>
          <a:xfrm>
            <a:off x="2743200" y="1716158"/>
            <a:ext cx="6705600" cy="7371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800" dirty="0"/>
              <a:t>نظرة </a:t>
            </a:r>
            <a:r>
              <a:rPr lang="ar-DZ" sz="2800" dirty="0" smtClean="0"/>
              <a:t>أستاذ </a:t>
            </a:r>
            <a:r>
              <a:rPr lang="ar-DZ" sz="2800" dirty="0"/>
              <a:t>بعد تصحيح أوراق </a:t>
            </a:r>
            <a:r>
              <a:rPr lang="ar-DZ" sz="2800" dirty="0" smtClean="0"/>
              <a:t>الامتحان</a:t>
            </a: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3048000" y="310583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/>
            <a:r>
              <a:rPr lang="ar-DZ" sz="2000" b="1" dirty="0"/>
              <a:t>ما رأيكم في التعليق التالي لأستاذ يصحح </a:t>
            </a:r>
            <a:r>
              <a:rPr lang="ar-DZ" sz="2000" b="1"/>
              <a:t>أوراق </a:t>
            </a:r>
            <a:r>
              <a:rPr lang="ar-DZ" sz="2000" b="1" smtClean="0"/>
              <a:t>الامتحان</a:t>
            </a:r>
            <a:endParaRPr lang="ar-DZ" sz="2000" b="1" dirty="0"/>
          </a:p>
        </p:txBody>
      </p:sp>
    </p:spTree>
    <p:extLst>
      <p:ext uri="{BB962C8B-B14F-4D97-AF65-F5344CB8AC3E}">
        <p14:creationId xmlns:p14="http://schemas.microsoft.com/office/powerpoint/2010/main" val="322486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531874"/>
              </p:ext>
            </p:extLst>
          </p:nvPr>
        </p:nvGraphicFramePr>
        <p:xfrm>
          <a:off x="1927279" y="1402015"/>
          <a:ext cx="7956324" cy="362220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521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521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521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08676">
                <a:tc>
                  <a:txBody>
                    <a:bodyPr/>
                    <a:lstStyle/>
                    <a:p>
                      <a:pPr algn="ctr" rtl="1"/>
                      <a:r>
                        <a:rPr lang="ar-DZ" sz="3600" dirty="0"/>
                        <a:t>ماذا تعلمت ؟</a:t>
                      </a:r>
                      <a:endParaRPr lang="fr-FR" sz="36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600" dirty="0"/>
                        <a:t>ما الذي</a:t>
                      </a:r>
                      <a:r>
                        <a:rPr lang="ar-DZ" sz="3600" baseline="0" dirty="0"/>
                        <a:t> أريد أن أعرفه ؟</a:t>
                      </a:r>
                      <a:endParaRPr lang="fr-FR" sz="36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600" dirty="0"/>
                        <a:t>ما أعرفه</a:t>
                      </a:r>
                      <a:endParaRPr lang="fr-FR" sz="3600" dirty="0">
                        <a:cs typeface="sultan - free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3484">
                <a:tc>
                  <a:txBody>
                    <a:bodyPr/>
                    <a:lstStyle/>
                    <a:p>
                      <a:pPr algn="r" rtl="1"/>
                      <a:endParaRPr lang="fr-FR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fr-FR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fr-FR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4583" y="428188"/>
            <a:ext cx="885388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rtl="1"/>
            <a:r>
              <a:rPr lang="ar-JO" sz="4800" b="1" dirty="0">
                <a:solidFill>
                  <a:srgbClr val="002060"/>
                </a:solidFill>
              </a:rPr>
              <a:t>تق</a:t>
            </a:r>
            <a:r>
              <a:rPr lang="ar-DZ" sz="4800" b="1" dirty="0">
                <a:solidFill>
                  <a:srgbClr val="002060"/>
                </a:solidFill>
              </a:rPr>
              <a:t>و</a:t>
            </a:r>
            <a:r>
              <a:rPr lang="ar-JO" sz="4800" b="1" dirty="0">
                <a:solidFill>
                  <a:srgbClr val="002060"/>
                </a:solidFill>
              </a:rPr>
              <a:t>يم التعلم</a:t>
            </a:r>
            <a:endParaRPr lang="en-GB" sz="4800" b="1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65" y="1898073"/>
            <a:ext cx="6968836" cy="303112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ZoneTexte 5"/>
          <p:cNvSpPr txBox="1"/>
          <p:nvPr/>
        </p:nvSpPr>
        <p:spPr>
          <a:xfrm>
            <a:off x="1482436" y="5072079"/>
            <a:ext cx="9698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3600" b="1" dirty="0"/>
              <a:t>عملية جمع المعطيات عن تحصيل المتعلمين وأدائهم لتحسين التعلم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24129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xmlns="" id="{AA487225-354B-4257-B49F-D812ED74C4F4}"/>
              </a:ext>
            </a:extLst>
          </p:cNvPr>
          <p:cNvSpPr/>
          <p:nvPr/>
        </p:nvSpPr>
        <p:spPr>
          <a:xfrm>
            <a:off x="3105196" y="2064221"/>
            <a:ext cx="5829219" cy="3116791"/>
          </a:xfrm>
          <a:custGeom>
            <a:avLst/>
            <a:gdLst>
              <a:gd name="connsiteX0" fmla="*/ 0 w 3116791"/>
              <a:gd name="connsiteY0" fmla="*/ 1558396 h 3116791"/>
              <a:gd name="connsiteX1" fmla="*/ 1558396 w 3116791"/>
              <a:gd name="connsiteY1" fmla="*/ 0 h 3116791"/>
              <a:gd name="connsiteX2" fmla="*/ 3116792 w 3116791"/>
              <a:gd name="connsiteY2" fmla="*/ 1558396 h 3116791"/>
              <a:gd name="connsiteX3" fmla="*/ 1558396 w 3116791"/>
              <a:gd name="connsiteY3" fmla="*/ 3116792 h 3116791"/>
              <a:gd name="connsiteX4" fmla="*/ 0 w 3116791"/>
              <a:gd name="connsiteY4" fmla="*/ 1558396 h 311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16791" h="3116791">
                <a:moveTo>
                  <a:pt x="0" y="1558396"/>
                </a:moveTo>
                <a:cubicBezTo>
                  <a:pt x="0" y="697718"/>
                  <a:pt x="697718" y="0"/>
                  <a:pt x="1558396" y="0"/>
                </a:cubicBezTo>
                <a:cubicBezTo>
                  <a:pt x="2419074" y="0"/>
                  <a:pt x="3116792" y="697718"/>
                  <a:pt x="3116792" y="1558396"/>
                </a:cubicBezTo>
                <a:cubicBezTo>
                  <a:pt x="3116792" y="2419074"/>
                  <a:pt x="2419074" y="3116792"/>
                  <a:pt x="1558396" y="3116792"/>
                </a:cubicBezTo>
                <a:cubicBezTo>
                  <a:pt x="697718" y="3116792"/>
                  <a:pt x="0" y="2419074"/>
                  <a:pt x="0" y="1558396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50000"/>
            </a:schemeClr>
          </a:solidFill>
          <a:ln w="76200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38993" tIns="538993" rIns="538993" bIns="538993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ar-DZ" sz="8000" b="1" kern="1200" dirty="0"/>
              <a:t>التقويم</a:t>
            </a:r>
            <a:endParaRPr lang="fr-FR" sz="8000" b="1" kern="1200" dirty="0"/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xmlns="" id="{115C4275-AA75-4C3B-BC0D-DFE2AD5E1E43}"/>
              </a:ext>
            </a:extLst>
          </p:cNvPr>
          <p:cNvSpPr/>
          <p:nvPr/>
        </p:nvSpPr>
        <p:spPr>
          <a:xfrm>
            <a:off x="4562501" y="815826"/>
            <a:ext cx="2914609" cy="1558395"/>
          </a:xfrm>
          <a:custGeom>
            <a:avLst/>
            <a:gdLst>
              <a:gd name="connsiteX0" fmla="*/ 0 w 1558395"/>
              <a:gd name="connsiteY0" fmla="*/ 779198 h 1558395"/>
              <a:gd name="connsiteX1" fmla="*/ 779198 w 1558395"/>
              <a:gd name="connsiteY1" fmla="*/ 0 h 1558395"/>
              <a:gd name="connsiteX2" fmla="*/ 1558396 w 1558395"/>
              <a:gd name="connsiteY2" fmla="*/ 779198 h 1558395"/>
              <a:gd name="connsiteX3" fmla="*/ 779198 w 1558395"/>
              <a:gd name="connsiteY3" fmla="*/ 1558396 h 1558395"/>
              <a:gd name="connsiteX4" fmla="*/ 0 w 1558395"/>
              <a:gd name="connsiteY4" fmla="*/ 779198 h 15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395" h="1558395">
                <a:moveTo>
                  <a:pt x="0" y="779198"/>
                </a:moveTo>
                <a:cubicBezTo>
                  <a:pt x="0" y="348859"/>
                  <a:pt x="348859" y="0"/>
                  <a:pt x="779198" y="0"/>
                </a:cubicBezTo>
                <a:cubicBezTo>
                  <a:pt x="1209537" y="0"/>
                  <a:pt x="1558396" y="348859"/>
                  <a:pt x="1558396" y="779198"/>
                </a:cubicBezTo>
                <a:cubicBezTo>
                  <a:pt x="1558396" y="1209537"/>
                  <a:pt x="1209537" y="1558396"/>
                  <a:pt x="779198" y="1558396"/>
                </a:cubicBezTo>
                <a:cubicBezTo>
                  <a:pt x="348859" y="1558396"/>
                  <a:pt x="0" y="1209537"/>
                  <a:pt x="0" y="7791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1242" tIns="261242" rIns="261242" bIns="261242" numCol="1" spcCol="1270" anchor="ctr" anchorCtr="0">
            <a:noAutofit/>
          </a:bodyPr>
          <a:lstStyle/>
          <a:p>
            <a:pPr marL="0" lvl="0" indent="0" algn="ctr" defTabSz="11557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ar-DZ" sz="4000" b="1" kern="1200" dirty="0"/>
              <a:t>الشهادة</a:t>
            </a:r>
            <a:endParaRPr lang="fr-FR" sz="4000" b="1" kern="1200" dirty="0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xmlns="" id="{AD5EFDAF-1251-4CE0-93C5-615BF23C6B42}"/>
              </a:ext>
            </a:extLst>
          </p:cNvPr>
          <p:cNvSpPr/>
          <p:nvPr/>
        </p:nvSpPr>
        <p:spPr>
          <a:xfrm>
            <a:off x="955968" y="2216858"/>
            <a:ext cx="2914609" cy="1558395"/>
          </a:xfrm>
          <a:custGeom>
            <a:avLst/>
            <a:gdLst>
              <a:gd name="connsiteX0" fmla="*/ 0 w 1558395"/>
              <a:gd name="connsiteY0" fmla="*/ 779198 h 1558395"/>
              <a:gd name="connsiteX1" fmla="*/ 779198 w 1558395"/>
              <a:gd name="connsiteY1" fmla="*/ 0 h 1558395"/>
              <a:gd name="connsiteX2" fmla="*/ 1558396 w 1558395"/>
              <a:gd name="connsiteY2" fmla="*/ 779198 h 1558395"/>
              <a:gd name="connsiteX3" fmla="*/ 779198 w 1558395"/>
              <a:gd name="connsiteY3" fmla="*/ 1558396 h 1558395"/>
              <a:gd name="connsiteX4" fmla="*/ 0 w 1558395"/>
              <a:gd name="connsiteY4" fmla="*/ 779198 h 15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395" h="1558395">
                <a:moveTo>
                  <a:pt x="0" y="779198"/>
                </a:moveTo>
                <a:cubicBezTo>
                  <a:pt x="0" y="348859"/>
                  <a:pt x="348859" y="0"/>
                  <a:pt x="779198" y="0"/>
                </a:cubicBezTo>
                <a:cubicBezTo>
                  <a:pt x="1209537" y="0"/>
                  <a:pt x="1558396" y="348859"/>
                  <a:pt x="1558396" y="779198"/>
                </a:cubicBezTo>
                <a:cubicBezTo>
                  <a:pt x="1558396" y="1209537"/>
                  <a:pt x="1209537" y="1558396"/>
                  <a:pt x="779198" y="1558396"/>
                </a:cubicBezTo>
                <a:cubicBezTo>
                  <a:pt x="348859" y="1558396"/>
                  <a:pt x="0" y="1209537"/>
                  <a:pt x="0" y="7791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1242" tIns="261242" rIns="261242" bIns="261242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ar-DZ" sz="4000" b="1" kern="1200" dirty="0"/>
              <a:t>المعالجة البيداغوجية</a:t>
            </a:r>
            <a:endParaRPr lang="fr-FR" sz="4000" b="1" kern="1200" dirty="0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xmlns="" id="{86D6041D-ACCF-4D35-B67B-54EC03D56C49}"/>
              </a:ext>
            </a:extLst>
          </p:cNvPr>
          <p:cNvSpPr/>
          <p:nvPr/>
        </p:nvSpPr>
        <p:spPr>
          <a:xfrm>
            <a:off x="2333540" y="4483776"/>
            <a:ext cx="2914609" cy="1558395"/>
          </a:xfrm>
          <a:custGeom>
            <a:avLst/>
            <a:gdLst>
              <a:gd name="connsiteX0" fmla="*/ 0 w 1558395"/>
              <a:gd name="connsiteY0" fmla="*/ 779198 h 1558395"/>
              <a:gd name="connsiteX1" fmla="*/ 779198 w 1558395"/>
              <a:gd name="connsiteY1" fmla="*/ 0 h 1558395"/>
              <a:gd name="connsiteX2" fmla="*/ 1558396 w 1558395"/>
              <a:gd name="connsiteY2" fmla="*/ 779198 h 1558395"/>
              <a:gd name="connsiteX3" fmla="*/ 779198 w 1558395"/>
              <a:gd name="connsiteY3" fmla="*/ 1558396 h 1558395"/>
              <a:gd name="connsiteX4" fmla="*/ 0 w 1558395"/>
              <a:gd name="connsiteY4" fmla="*/ 779198 h 15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395" h="1558395">
                <a:moveTo>
                  <a:pt x="0" y="779198"/>
                </a:moveTo>
                <a:cubicBezTo>
                  <a:pt x="0" y="348859"/>
                  <a:pt x="348859" y="0"/>
                  <a:pt x="779198" y="0"/>
                </a:cubicBezTo>
                <a:cubicBezTo>
                  <a:pt x="1209537" y="0"/>
                  <a:pt x="1558396" y="348859"/>
                  <a:pt x="1558396" y="779198"/>
                </a:cubicBezTo>
                <a:cubicBezTo>
                  <a:pt x="1558396" y="1209537"/>
                  <a:pt x="1209537" y="1558396"/>
                  <a:pt x="779198" y="1558396"/>
                </a:cubicBezTo>
                <a:cubicBezTo>
                  <a:pt x="348859" y="1558396"/>
                  <a:pt x="0" y="1209537"/>
                  <a:pt x="0" y="7791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1242" tIns="261242" rIns="261242" bIns="261242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ar-DZ" sz="4000" b="1" kern="1200" dirty="0"/>
              <a:t>التشخيص</a:t>
            </a:r>
            <a:endParaRPr lang="fr-FR" sz="4000" b="1" kern="1200" dirty="0"/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xmlns="" id="{D47A882C-B714-4D70-91BF-9434DBAE201E}"/>
              </a:ext>
            </a:extLst>
          </p:cNvPr>
          <p:cNvSpPr/>
          <p:nvPr/>
        </p:nvSpPr>
        <p:spPr>
          <a:xfrm>
            <a:off x="6791460" y="4483776"/>
            <a:ext cx="2914609" cy="1558395"/>
          </a:xfrm>
          <a:custGeom>
            <a:avLst/>
            <a:gdLst>
              <a:gd name="connsiteX0" fmla="*/ 0 w 1558395"/>
              <a:gd name="connsiteY0" fmla="*/ 779198 h 1558395"/>
              <a:gd name="connsiteX1" fmla="*/ 779198 w 1558395"/>
              <a:gd name="connsiteY1" fmla="*/ 0 h 1558395"/>
              <a:gd name="connsiteX2" fmla="*/ 1558396 w 1558395"/>
              <a:gd name="connsiteY2" fmla="*/ 779198 h 1558395"/>
              <a:gd name="connsiteX3" fmla="*/ 779198 w 1558395"/>
              <a:gd name="connsiteY3" fmla="*/ 1558396 h 1558395"/>
              <a:gd name="connsiteX4" fmla="*/ 0 w 1558395"/>
              <a:gd name="connsiteY4" fmla="*/ 779198 h 15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395" h="1558395">
                <a:moveTo>
                  <a:pt x="0" y="779198"/>
                </a:moveTo>
                <a:cubicBezTo>
                  <a:pt x="0" y="348859"/>
                  <a:pt x="348859" y="0"/>
                  <a:pt x="779198" y="0"/>
                </a:cubicBezTo>
                <a:cubicBezTo>
                  <a:pt x="1209537" y="0"/>
                  <a:pt x="1558396" y="348859"/>
                  <a:pt x="1558396" y="779198"/>
                </a:cubicBezTo>
                <a:cubicBezTo>
                  <a:pt x="1558396" y="1209537"/>
                  <a:pt x="1209537" y="1558396"/>
                  <a:pt x="779198" y="1558396"/>
                </a:cubicBezTo>
                <a:cubicBezTo>
                  <a:pt x="348859" y="1558396"/>
                  <a:pt x="0" y="1209537"/>
                  <a:pt x="0" y="7791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1242" tIns="261242" rIns="261242" bIns="261242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ar-DZ" sz="4000" b="1" kern="1200" dirty="0"/>
              <a:t>التعلم</a:t>
            </a:r>
            <a:endParaRPr lang="fr-FR" sz="4000" b="1" kern="1200" dirty="0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xmlns="" id="{87A7B8D7-B36D-4978-A4AD-00C12D6CD0C8}"/>
              </a:ext>
            </a:extLst>
          </p:cNvPr>
          <p:cNvSpPr/>
          <p:nvPr/>
        </p:nvSpPr>
        <p:spPr>
          <a:xfrm>
            <a:off x="8169032" y="2216858"/>
            <a:ext cx="2914609" cy="1558395"/>
          </a:xfrm>
          <a:custGeom>
            <a:avLst/>
            <a:gdLst>
              <a:gd name="connsiteX0" fmla="*/ 0 w 1558395"/>
              <a:gd name="connsiteY0" fmla="*/ 779198 h 1558395"/>
              <a:gd name="connsiteX1" fmla="*/ 779198 w 1558395"/>
              <a:gd name="connsiteY1" fmla="*/ 0 h 1558395"/>
              <a:gd name="connsiteX2" fmla="*/ 1558396 w 1558395"/>
              <a:gd name="connsiteY2" fmla="*/ 779198 h 1558395"/>
              <a:gd name="connsiteX3" fmla="*/ 779198 w 1558395"/>
              <a:gd name="connsiteY3" fmla="*/ 1558396 h 1558395"/>
              <a:gd name="connsiteX4" fmla="*/ 0 w 1558395"/>
              <a:gd name="connsiteY4" fmla="*/ 779198 h 155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8395" h="1558395">
                <a:moveTo>
                  <a:pt x="0" y="779198"/>
                </a:moveTo>
                <a:cubicBezTo>
                  <a:pt x="0" y="348859"/>
                  <a:pt x="348859" y="0"/>
                  <a:pt x="779198" y="0"/>
                </a:cubicBezTo>
                <a:cubicBezTo>
                  <a:pt x="1209537" y="0"/>
                  <a:pt x="1558396" y="348859"/>
                  <a:pt x="1558396" y="779198"/>
                </a:cubicBezTo>
                <a:cubicBezTo>
                  <a:pt x="1558396" y="1209537"/>
                  <a:pt x="1209537" y="1558396"/>
                  <a:pt x="779198" y="1558396"/>
                </a:cubicBezTo>
                <a:cubicBezTo>
                  <a:pt x="348859" y="1558396"/>
                  <a:pt x="0" y="1209537"/>
                  <a:pt x="0" y="779198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57150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61242" tIns="261242" rIns="261242" bIns="261242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ar-DZ" sz="4000" b="1" kern="1200" dirty="0"/>
              <a:t>الفحص والتحري</a:t>
            </a:r>
            <a:endParaRPr lang="fr-FR" sz="4000" b="1" kern="1200" dirty="0"/>
          </a:p>
        </p:txBody>
      </p:sp>
    </p:spTree>
    <p:extLst>
      <p:ext uri="{BB962C8B-B14F-4D97-AF65-F5344CB8AC3E}">
        <p14:creationId xmlns:p14="http://schemas.microsoft.com/office/powerpoint/2010/main" val="226924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: زوايا مستديرة 3">
            <a:extLst>
              <a:ext uri="{FF2B5EF4-FFF2-40B4-BE49-F238E27FC236}">
                <a16:creationId xmlns:a16="http://schemas.microsoft.com/office/drawing/2014/main" xmlns="" id="{4F20D9A8-8E33-478D-9E88-18F91B57726C}"/>
              </a:ext>
            </a:extLst>
          </p:cNvPr>
          <p:cNvSpPr/>
          <p:nvPr/>
        </p:nvSpPr>
        <p:spPr>
          <a:xfrm>
            <a:off x="3181377" y="127924"/>
            <a:ext cx="5829244" cy="102245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5400" dirty="0">
                <a:solidFill>
                  <a:schemeClr val="tx1"/>
                </a:solidFill>
                <a:cs typeface="Al-Hadith1" pitchFamily="2" charset="-78"/>
              </a:rPr>
              <a:t>التقويم</a:t>
            </a:r>
            <a:endParaRPr lang="fr-FR" sz="54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xmlns="" id="{377684A6-D325-450B-ADD3-3191356D607B}"/>
              </a:ext>
            </a:extLst>
          </p:cNvPr>
          <p:cNvSpPr/>
          <p:nvPr/>
        </p:nvSpPr>
        <p:spPr>
          <a:xfrm>
            <a:off x="692727" y="2159796"/>
            <a:ext cx="10806545" cy="414402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ar-SA" sz="4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لغة</a:t>
            </a:r>
            <a:r>
              <a:rPr lang="ar-SA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ar-DZ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4000" b="1" dirty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تقدير الشيء أو إعطاؤه قيمة ما ، أو الحكم عليه وإصلاح اعوجاجه ، كما تعني الوزن والتقدير والقياس.</a:t>
            </a:r>
            <a:endParaRPr lang="ar-SA" sz="4000" b="1" dirty="0"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1">
              <a:defRPr/>
            </a:pPr>
            <a:r>
              <a:rPr lang="ar-DZ" sz="40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اصطلاحا</a:t>
            </a:r>
            <a:r>
              <a:rPr lang="ar-SA" sz="4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ar-DZ" sz="4000" b="1" dirty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هو تحديد مستوى الأداء الذي وصل إليه التلميذ ، وتحديد نقاط الضعف والقوة ثم العمل على إصلاح هذا الضعف كما يقصد به الحكم على مدى سلامة طرائق التدريس والوسائل المعنية.</a:t>
            </a:r>
            <a:endParaRPr lang="ar-SA" altLang="ar-SA" sz="4000" b="1" dirty="0"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 : avec coins rognés en diagonale 4">
            <a:extLst>
              <a:ext uri="{FF2B5EF4-FFF2-40B4-BE49-F238E27FC236}">
                <a16:creationId xmlns:a16="http://schemas.microsoft.com/office/drawing/2014/main" xmlns="" id="{C78A3B4A-7438-457D-AC1D-678E9EE74CFD}"/>
              </a:ext>
            </a:extLst>
          </p:cNvPr>
          <p:cNvSpPr/>
          <p:nvPr/>
        </p:nvSpPr>
        <p:spPr>
          <a:xfrm>
            <a:off x="7015513" y="1410045"/>
            <a:ext cx="3888013" cy="684000"/>
          </a:xfrm>
          <a:prstGeom prst="snip2DiagRect">
            <a:avLst>
              <a:gd name="adj1" fmla="val 34507"/>
              <a:gd name="adj2" fmla="val 3737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معنى التقويم</a:t>
            </a:r>
            <a:endParaRPr lang="fr-FR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59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/>
          <p:cNvSpPr/>
          <p:nvPr/>
        </p:nvSpPr>
        <p:spPr>
          <a:xfrm>
            <a:off x="2204357" y="2057400"/>
            <a:ext cx="7968343" cy="2645229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8000" b="1" dirty="0">
                <a:solidFill>
                  <a:sysClr val="windowText" lastClr="000000"/>
                </a:solidFill>
              </a:rPr>
              <a:t>الحصة الثانية</a:t>
            </a:r>
            <a:endParaRPr lang="fr-FR" sz="8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87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>
            <a:extLst>
              <a:ext uri="{FF2B5EF4-FFF2-40B4-BE49-F238E27FC236}">
                <a16:creationId xmlns:a16="http://schemas.microsoft.com/office/drawing/2014/main" xmlns="" id="{55E836D2-B0B1-4AB9-B836-499A008C4BE7}"/>
              </a:ext>
            </a:extLst>
          </p:cNvPr>
          <p:cNvSpPr/>
          <p:nvPr/>
        </p:nvSpPr>
        <p:spPr>
          <a:xfrm>
            <a:off x="1172496" y="1313628"/>
            <a:ext cx="9906000" cy="3745901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r>
              <a:rPr lang="ar-DZ" sz="6600" u="sng" dirty="0">
                <a:solidFill>
                  <a:schemeClr val="tx1"/>
                </a:solidFill>
                <a:latin typeface="ae_Dimnah" pitchFamily="18" charset="-78"/>
                <a:ea typeface="Calibri"/>
                <a:cs typeface="Al-Hadith1" pitchFamily="2" charset="-78"/>
              </a:rPr>
              <a:t>المحور الثاني </a:t>
            </a:r>
          </a:p>
          <a:p>
            <a:pPr algn="ctr" rtl="1"/>
            <a:r>
              <a:rPr lang="ar-DZ" sz="4800" dirty="0">
                <a:solidFill>
                  <a:schemeClr val="tx1"/>
                </a:solidFill>
                <a:latin typeface="ae_Dimnah" pitchFamily="18" charset="-78"/>
                <a:ea typeface="Calibri"/>
                <a:cs typeface="Al-Hadith1" pitchFamily="2" charset="-78"/>
              </a:rPr>
              <a:t>أنماط التقييم وتغيير ممارسات التقييم عند الأساتذة من إصدار أحكام إلى تطوير </a:t>
            </a:r>
            <a:r>
              <a:rPr lang="ar-DZ" sz="4800" dirty="0" err="1">
                <a:solidFill>
                  <a:schemeClr val="tx1"/>
                </a:solidFill>
                <a:latin typeface="ae_Dimnah" pitchFamily="18" charset="-78"/>
                <a:ea typeface="Calibri"/>
                <a:cs typeface="Al-Hadith1" pitchFamily="2" charset="-78"/>
              </a:rPr>
              <a:t>التعلمات</a:t>
            </a:r>
            <a:r>
              <a:rPr lang="ar-DZ" sz="4800" dirty="0">
                <a:solidFill>
                  <a:schemeClr val="tx1"/>
                </a:solidFill>
                <a:latin typeface="ae_Dimnah" pitchFamily="18" charset="-78"/>
                <a:ea typeface="Calibri"/>
                <a:cs typeface="Al-Hadith1" pitchFamily="2" charset="-78"/>
              </a:rPr>
              <a:t> (التقييم من أجل التعلم )</a:t>
            </a:r>
            <a:endParaRPr lang="fr-FR" sz="4800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500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491980"/>
              </p:ext>
            </p:extLst>
          </p:nvPr>
        </p:nvGraphicFramePr>
        <p:xfrm>
          <a:off x="734291" y="2421629"/>
          <a:ext cx="10598727" cy="2285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987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2538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سيكون ال</a:t>
                      </a:r>
                      <a:r>
                        <a:rPr lang="ar-DZ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متكون</a:t>
                      </a:r>
                      <a:r>
                        <a:rPr lang="ar-AE" sz="3600" i="1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ون</a:t>
                      </a: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قادرين على :</a:t>
                      </a:r>
                      <a:endParaRPr lang="en-GB" sz="3600" i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5025">
                <a:tc>
                  <a:txBody>
                    <a:bodyPr/>
                    <a:lstStyle/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AE" sz="4000" b="1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 فهم نوعية بيانات ال</a:t>
                      </a:r>
                      <a:r>
                        <a:rPr lang="ar-DZ" sz="4000" b="1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تلاميذ</a:t>
                      </a:r>
                      <a:r>
                        <a:rPr lang="ar-AE" sz="4000" b="1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اللازمة لدعم  </a:t>
                      </a:r>
                      <a:r>
                        <a:rPr lang="ar-DZ" sz="4000" b="1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التقويم التشخيصي.</a:t>
                      </a:r>
                      <a:endParaRPr lang="en-US" sz="4000" b="1" baseline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مستطيل مستدير الزوايا 9">
            <a:extLst>
              <a:ext uri="{FF2B5EF4-FFF2-40B4-BE49-F238E27FC236}">
                <a16:creationId xmlns:a16="http://schemas.microsoft.com/office/drawing/2014/main" xmlns="" id="{4A53D0E3-BA82-4A60-8F2A-47FAB5C4BDC7}"/>
              </a:ext>
            </a:extLst>
          </p:cNvPr>
          <p:cNvSpPr/>
          <p:nvPr/>
        </p:nvSpPr>
        <p:spPr>
          <a:xfrm>
            <a:off x="2780897" y="318655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النمط الأول</a:t>
            </a:r>
            <a:endParaRPr lang="fr-FR" sz="4800" dirty="0">
              <a:solidFill>
                <a:sysClr val="windowText" lastClr="000000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631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7202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 rtl="1"/>
            <a:r>
              <a:rPr lang="ar-DZ" sz="5400" b="1" dirty="0"/>
              <a:t>النشاط 03</a:t>
            </a:r>
            <a:endParaRPr lang="fr-FR" sz="5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404533"/>
            <a:ext cx="10515600" cy="3206558"/>
          </a:xfrm>
        </p:spPr>
        <p:txBody>
          <a:bodyPr/>
          <a:lstStyle/>
          <a:p>
            <a:pPr algn="r" rtl="1">
              <a:buNone/>
            </a:pPr>
            <a:endParaRPr lang="fr-FR" dirty="0">
              <a:solidFill>
                <a:srgbClr val="800000"/>
              </a:solidFill>
            </a:endParaRPr>
          </a:p>
          <a:p>
            <a:pPr algn="just" rtl="1">
              <a:buNone/>
            </a:pPr>
            <a:r>
              <a:rPr lang="ar-DZ" sz="4400" b="1" dirty="0"/>
              <a:t>عند دخولك إلى الصف و للتعرف على حاجيات متعلميك.</a:t>
            </a:r>
          </a:p>
          <a:p>
            <a:pPr algn="just" rtl="1">
              <a:buNone/>
            </a:pPr>
            <a:r>
              <a:rPr lang="ar-DZ" sz="4400" b="1" dirty="0"/>
              <a:t> ما هو الإجراء الأنسب الذي ستقوم به؟                    </a:t>
            </a:r>
          </a:p>
          <a:p>
            <a:pPr algn="r">
              <a:buNone/>
            </a:pP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64AD2F8-AC89-404E-A839-1EACBE08FD73}"/>
              </a:ext>
            </a:extLst>
          </p:cNvPr>
          <p:cNvSpPr/>
          <p:nvPr/>
        </p:nvSpPr>
        <p:spPr>
          <a:xfrm>
            <a:off x="1508760" y="4953000"/>
            <a:ext cx="3200400" cy="5029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400" b="1" dirty="0">
                <a:solidFill>
                  <a:schemeClr val="tx1"/>
                </a:solidFill>
                <a:hlinkClick r:id="rId3" action="ppaction://hlinkfile"/>
              </a:rPr>
              <a:t>ورقة عمل 03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9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xmlns="" id="{E769CE35-650A-4377-9611-76AC2817601A}"/>
              </a:ext>
            </a:extLst>
          </p:cNvPr>
          <p:cNvSpPr/>
          <p:nvPr/>
        </p:nvSpPr>
        <p:spPr>
          <a:xfrm>
            <a:off x="3994484" y="256632"/>
            <a:ext cx="4203032" cy="1034856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b="1" dirty="0">
                <a:solidFill>
                  <a:schemeClr val="tx1"/>
                </a:solidFill>
              </a:rPr>
              <a:t>أهداف التعلم</a:t>
            </a:r>
            <a:endParaRPr lang="fr-FR" sz="6000" b="1" dirty="0">
              <a:solidFill>
                <a:schemeClr val="tx1"/>
              </a:solidFill>
            </a:endParaRPr>
          </a:p>
        </p:txBody>
      </p:sp>
      <p:sp>
        <p:nvSpPr>
          <p:cNvPr id="3" name="Rectangle : avec coins rognés en diagonale 2">
            <a:extLst>
              <a:ext uri="{FF2B5EF4-FFF2-40B4-BE49-F238E27FC236}">
                <a16:creationId xmlns:a16="http://schemas.microsoft.com/office/drawing/2014/main" xmlns="" id="{BA793A42-6A1F-43EA-B65D-FCAF6F37487B}"/>
              </a:ext>
            </a:extLst>
          </p:cNvPr>
          <p:cNvSpPr/>
          <p:nvPr/>
        </p:nvSpPr>
        <p:spPr>
          <a:xfrm>
            <a:off x="3328737" y="1424969"/>
            <a:ext cx="5534526" cy="641684"/>
          </a:xfrm>
          <a:prstGeom prst="snip2Diag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3200" b="1" dirty="0">
                <a:solidFill>
                  <a:schemeClr val="tx1"/>
                </a:solidFill>
              </a:rPr>
              <a:t>سيكون </a:t>
            </a:r>
            <a:r>
              <a:rPr lang="ar-DZ" sz="3200" b="1" dirty="0" err="1">
                <a:solidFill>
                  <a:schemeClr val="tx1"/>
                </a:solidFill>
              </a:rPr>
              <a:t>المتكونون</a:t>
            </a:r>
            <a:r>
              <a:rPr lang="ar-DZ" sz="3200" b="1" dirty="0">
                <a:solidFill>
                  <a:schemeClr val="tx1"/>
                </a:solidFill>
              </a:rPr>
              <a:t> قادرين على: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xmlns="" id="{BEFF08DB-8A8D-42EE-974C-9C9F34E396A3}"/>
              </a:ext>
            </a:extLst>
          </p:cNvPr>
          <p:cNvSpPr/>
          <p:nvPr/>
        </p:nvSpPr>
        <p:spPr>
          <a:xfrm>
            <a:off x="6663244" y="2796388"/>
            <a:ext cx="5069155" cy="88231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spcBef>
                <a:spcPct val="20000"/>
              </a:spcBef>
              <a:defRPr/>
            </a:pPr>
            <a:r>
              <a:rPr lang="ar-DZ" sz="3200" b="1" dirty="0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ضبط التصورات المتعلقة بالتقويم.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xmlns="" id="{DE8669B5-8271-4B5A-8439-DD42563158AA}"/>
              </a:ext>
            </a:extLst>
          </p:cNvPr>
          <p:cNvSpPr/>
          <p:nvPr/>
        </p:nvSpPr>
        <p:spPr>
          <a:xfrm>
            <a:off x="443346" y="2796388"/>
            <a:ext cx="5085816" cy="88231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spcBef>
                <a:spcPct val="20000"/>
              </a:spcBef>
              <a:defRPr/>
            </a:pPr>
            <a:r>
              <a:rPr lang="ar-DZ" sz="2400" b="1" dirty="0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تغيير ممارسات التقييم من إصدار أحكام إلى تطوير </a:t>
            </a:r>
            <a:r>
              <a:rPr lang="ar-DZ" sz="2400" b="1" dirty="0" err="1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التعلمات</a:t>
            </a:r>
            <a:r>
              <a:rPr lang="ar-DZ" sz="2400" b="1" dirty="0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 (التقويم  من أجل التعلم ).</a:t>
            </a:r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xmlns="" id="{E8D8D097-6A7D-4E7E-8915-7FBB427E310D}"/>
              </a:ext>
            </a:extLst>
          </p:cNvPr>
          <p:cNvSpPr/>
          <p:nvPr/>
        </p:nvSpPr>
        <p:spPr>
          <a:xfrm rot="19173417">
            <a:off x="7660390" y="2018358"/>
            <a:ext cx="737937" cy="845866"/>
          </a:xfrm>
          <a:prstGeom prst="down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xmlns="" id="{1A22D9E3-7E0D-4127-911C-6932E329B2D3}"/>
              </a:ext>
            </a:extLst>
          </p:cNvPr>
          <p:cNvSpPr/>
          <p:nvPr/>
        </p:nvSpPr>
        <p:spPr>
          <a:xfrm rot="2096897">
            <a:off x="3851484" y="2035467"/>
            <a:ext cx="737937" cy="845866"/>
          </a:xfrm>
          <a:prstGeom prst="down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xmlns="" id="{7B40B5EA-4AB3-420C-AFBB-55810DB033FB}"/>
              </a:ext>
            </a:extLst>
          </p:cNvPr>
          <p:cNvSpPr/>
          <p:nvPr/>
        </p:nvSpPr>
        <p:spPr>
          <a:xfrm rot="21462588">
            <a:off x="5575415" y="2139887"/>
            <a:ext cx="1086262" cy="1668573"/>
          </a:xfrm>
          <a:prstGeom prst="downArrow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xmlns="" id="{22FF9921-FDD8-4CE1-B67D-0B3C50C78872}"/>
              </a:ext>
            </a:extLst>
          </p:cNvPr>
          <p:cNvSpPr/>
          <p:nvPr/>
        </p:nvSpPr>
        <p:spPr>
          <a:xfrm>
            <a:off x="3328737" y="3881723"/>
            <a:ext cx="5534526" cy="88231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spcBef>
                <a:spcPct val="20000"/>
              </a:spcBef>
              <a:defRPr/>
            </a:pPr>
            <a:r>
              <a:rPr lang="ar-DZ" sz="2400" b="1" dirty="0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تفعيل استراتيجيات</a:t>
            </a:r>
            <a:r>
              <a:rPr lang="fr-FR" sz="2400" b="1" dirty="0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 </a:t>
            </a:r>
            <a:r>
              <a:rPr lang="ar-DZ" sz="2400" b="1" dirty="0">
                <a:solidFill>
                  <a:schemeClr val="tx1"/>
                </a:solidFill>
                <a:latin typeface="ae_AlMohanad" pitchFamily="18" charset="-78"/>
                <a:cs typeface="ae_AlMohanad" pitchFamily="18" charset="-78"/>
              </a:rPr>
              <a:t> التقييم (البنائي والختامي)الحديثة وفق متطلبات مهارات  القرن الواحد والعشرون .</a:t>
            </a:r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xmlns="" id="{7E363FD1-9E87-4DAA-B2D5-5CD287F3819E}"/>
              </a:ext>
            </a:extLst>
          </p:cNvPr>
          <p:cNvSpPr/>
          <p:nvPr/>
        </p:nvSpPr>
        <p:spPr>
          <a:xfrm rot="19453567">
            <a:off x="1707100" y="3688129"/>
            <a:ext cx="1073812" cy="2202795"/>
          </a:xfrm>
          <a:prstGeom prst="downArrow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bas 10">
            <a:extLst>
              <a:ext uri="{FF2B5EF4-FFF2-40B4-BE49-F238E27FC236}">
                <a16:creationId xmlns:a16="http://schemas.microsoft.com/office/drawing/2014/main" xmlns="" id="{BF5C8020-5305-4633-B9C0-AE6E4B2361FA}"/>
              </a:ext>
            </a:extLst>
          </p:cNvPr>
          <p:cNvSpPr/>
          <p:nvPr/>
        </p:nvSpPr>
        <p:spPr>
          <a:xfrm rot="1847584">
            <a:off x="9657865" y="3720623"/>
            <a:ext cx="1052762" cy="2087170"/>
          </a:xfrm>
          <a:prstGeom prst="downArrow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bas 11">
            <a:extLst>
              <a:ext uri="{FF2B5EF4-FFF2-40B4-BE49-F238E27FC236}">
                <a16:creationId xmlns:a16="http://schemas.microsoft.com/office/drawing/2014/main" xmlns="" id="{FF733328-F583-4DCE-B3A2-7FDE0D49D6C7}"/>
              </a:ext>
            </a:extLst>
          </p:cNvPr>
          <p:cNvSpPr/>
          <p:nvPr/>
        </p:nvSpPr>
        <p:spPr>
          <a:xfrm>
            <a:off x="5602012" y="4833686"/>
            <a:ext cx="896636" cy="845866"/>
          </a:xfrm>
          <a:prstGeom prst="downArrow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avec coins rognés en diagonale 12">
            <a:extLst>
              <a:ext uri="{FF2B5EF4-FFF2-40B4-BE49-F238E27FC236}">
                <a16:creationId xmlns:a16="http://schemas.microsoft.com/office/drawing/2014/main" xmlns="" id="{EDE8FA6B-8AA1-4295-9B33-F39668F130B1}"/>
              </a:ext>
            </a:extLst>
          </p:cNvPr>
          <p:cNvSpPr/>
          <p:nvPr/>
        </p:nvSpPr>
        <p:spPr>
          <a:xfrm>
            <a:off x="443346" y="5706026"/>
            <a:ext cx="11289054" cy="914400"/>
          </a:xfrm>
          <a:prstGeom prst="snip2DiagRect">
            <a:avLst>
              <a:gd name="adj1" fmla="val 0"/>
              <a:gd name="adj2" fmla="val 45238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b="1" dirty="0">
                <a:solidFill>
                  <a:schemeClr val="tx1"/>
                </a:solidFill>
              </a:rPr>
              <a:t>تطوير المعرفة المهنية للأستاذ في ممارسة التقويم</a:t>
            </a:r>
            <a:endParaRPr lang="fr-FR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1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uée 1"/>
          <p:cNvSpPr/>
          <p:nvPr/>
        </p:nvSpPr>
        <p:spPr>
          <a:xfrm>
            <a:off x="2711624" y="2348880"/>
            <a:ext cx="6120680" cy="2664296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rgbClr val="002060"/>
                </a:solidFill>
              </a:rPr>
              <a:t> </a:t>
            </a:r>
            <a:r>
              <a:rPr lang="ar-DZ" sz="4000" b="1" dirty="0">
                <a:solidFill>
                  <a:schemeClr val="tx1"/>
                </a:solidFill>
              </a:rPr>
              <a:t>التقويم التشخيصي  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4" name="Cadre 3"/>
          <p:cNvSpPr/>
          <p:nvPr/>
        </p:nvSpPr>
        <p:spPr>
          <a:xfrm>
            <a:off x="6813755" y="847060"/>
            <a:ext cx="3684280" cy="1535440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>
                <a:solidFill>
                  <a:schemeClr val="tx1"/>
                </a:solidFill>
              </a:rPr>
              <a:t>التشخيص هو عملية تحديد ملامح المتعلمين 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9" name="Légende à une bordure 2 8"/>
          <p:cNvSpPr/>
          <p:nvPr/>
        </p:nvSpPr>
        <p:spPr>
          <a:xfrm>
            <a:off x="1811488" y="1053832"/>
            <a:ext cx="2304256" cy="1535440"/>
          </a:xfrm>
          <a:prstGeom prst="accentCallout2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>
                <a:solidFill>
                  <a:schemeClr val="tx1"/>
                </a:solidFill>
              </a:rPr>
              <a:t>التشخيص هو جمع معلومات للتعرف عن حاجيات المشاركين </a:t>
            </a:r>
            <a:r>
              <a:rPr lang="ar-DZ" sz="2400" dirty="0">
                <a:solidFill>
                  <a:srgbClr val="FFFF00"/>
                </a:solidFill>
              </a:rPr>
              <a:t>.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10" name="Légende sans bordure 2 9"/>
          <p:cNvSpPr/>
          <p:nvPr/>
        </p:nvSpPr>
        <p:spPr>
          <a:xfrm rot="3944781">
            <a:off x="9016527" y="3622647"/>
            <a:ext cx="2160240" cy="1800200"/>
          </a:xfrm>
          <a:prstGeom prst="callout2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DZ" sz="2400" b="1" dirty="0">
                <a:solidFill>
                  <a:srgbClr val="FFFF00"/>
                </a:solidFill>
              </a:rPr>
              <a:t>ال   </a:t>
            </a:r>
            <a:r>
              <a:rPr lang="ar-DZ" sz="2400" b="1" dirty="0">
                <a:solidFill>
                  <a:schemeClr val="tx1"/>
                </a:solidFill>
              </a:rPr>
              <a:t>يعرف الطالب بمدى تقدمه في </a:t>
            </a:r>
            <a:r>
              <a:rPr lang="ar-DZ" sz="2400" b="1" dirty="0" err="1">
                <a:solidFill>
                  <a:schemeClr val="tx1"/>
                </a:solidFill>
              </a:rPr>
              <a:t>التعلمات</a:t>
            </a:r>
            <a:r>
              <a:rPr lang="ar-DZ" sz="2400" b="1" dirty="0">
                <a:solidFill>
                  <a:schemeClr val="tx1"/>
                </a:solidFill>
              </a:rPr>
              <a:t>.</a:t>
            </a:r>
            <a:r>
              <a:rPr lang="ar-DZ" sz="2400" dirty="0">
                <a:solidFill>
                  <a:schemeClr val="tx1"/>
                </a:solidFill>
              </a:rPr>
              <a:t>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4" name="Rectangle avec flèche vers la gauche 13"/>
          <p:cNvSpPr/>
          <p:nvPr/>
        </p:nvSpPr>
        <p:spPr>
          <a:xfrm>
            <a:off x="5159896" y="5049180"/>
            <a:ext cx="3744416" cy="936104"/>
          </a:xfrm>
          <a:prstGeom prst="leftArrow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>
                <a:solidFill>
                  <a:schemeClr val="tx1"/>
                </a:solidFill>
              </a:rPr>
              <a:t>التشخيص من أجل تخطيط سليم للتعلمات.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2" name="Forme libre 11"/>
          <p:cNvSpPr/>
          <p:nvPr/>
        </p:nvSpPr>
        <p:spPr>
          <a:xfrm>
            <a:off x="623320" y="4704312"/>
            <a:ext cx="3312440" cy="11521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>
                <a:solidFill>
                  <a:schemeClr val="tx1"/>
                </a:solidFill>
              </a:rPr>
              <a:t>التشخيص تكيف </a:t>
            </a:r>
            <a:r>
              <a:rPr lang="ar-DZ" sz="2400" b="1" dirty="0" err="1">
                <a:solidFill>
                  <a:schemeClr val="tx1"/>
                </a:solidFill>
              </a:rPr>
              <a:t>للتعلمات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0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4" grpId="0" animBg="1"/>
      <p:bldP spid="9" grpId="0" animBg="1"/>
      <p:bldP spid="10" grpId="0" animBg="1"/>
      <p:bldP spid="14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923708"/>
              </p:ext>
            </p:extLst>
          </p:nvPr>
        </p:nvGraphicFramePr>
        <p:xfrm>
          <a:off x="997527" y="1884213"/>
          <a:ext cx="9975273" cy="2909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752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08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سيكون الم</a:t>
                      </a:r>
                      <a:r>
                        <a:rPr lang="ar-DZ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تكون</a:t>
                      </a:r>
                      <a:r>
                        <a:rPr lang="ar-AE" sz="3600" i="1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ون</a:t>
                      </a: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قادرين على :</a:t>
                      </a:r>
                      <a:endParaRPr lang="en-GB" sz="3600" i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2226">
                <a:tc>
                  <a:txBody>
                    <a:bodyPr/>
                    <a:lstStyle/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AE" sz="3600" b="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lang="ar-DZ" sz="3600" b="0" baseline="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ar-AE" sz="3600" b="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ar-DZ" sz="3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تحديد احتياجاتهم المتعلقة بالجانب المعرفي للتقويم التكويني.</a:t>
                      </a:r>
                    </a:p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DZ" sz="3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2-تحديد احتياجاتهم المتعلقة بالبناء </a:t>
                      </a:r>
                      <a:r>
                        <a:rPr lang="ar-DZ" sz="36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المفاهيمي</a:t>
                      </a:r>
                      <a:r>
                        <a:rPr lang="ar-DZ" sz="3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للتقويم التكويني.</a:t>
                      </a:r>
                    </a:p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DZ" sz="36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3-تحديد احتياجاتهم المتعلقة باستراتيجيات التقويم التكويني .</a:t>
                      </a:r>
                    </a:p>
                    <a:p>
                      <a:pPr marL="457200" marR="0" lvl="0" indent="-45720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2200" b="0" baseline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مستطيل مستدير الزوايا 9">
            <a:extLst>
              <a:ext uri="{FF2B5EF4-FFF2-40B4-BE49-F238E27FC236}">
                <a16:creationId xmlns:a16="http://schemas.microsoft.com/office/drawing/2014/main" xmlns="" id="{7F21B7B1-7E2B-4B5C-8772-D99771236867}"/>
              </a:ext>
            </a:extLst>
          </p:cNvPr>
          <p:cNvSpPr/>
          <p:nvPr/>
        </p:nvSpPr>
        <p:spPr>
          <a:xfrm>
            <a:off x="2780897" y="318655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النمط الثاني</a:t>
            </a:r>
            <a:endParaRPr lang="fr-FR" sz="4800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262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839233" y="167841"/>
            <a:ext cx="8513534" cy="8218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 rtl="1"/>
            <a:r>
              <a:rPr lang="ar-SA" altLang="ko-KR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DZ" altLang="ko-KR" sz="5300" b="1" u="sng" dirty="0">
                <a:latin typeface="Tiffy" panose="02000000000000000000" pitchFamily="2" charset="0"/>
              </a:rPr>
              <a:t>النشاط 04</a:t>
            </a:r>
            <a:endParaRPr lang="ko-KR" altLang="en-US" sz="2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44" y="2695575"/>
            <a:ext cx="1769740" cy="184038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902" y="3312278"/>
            <a:ext cx="2669656" cy="202882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5048646"/>
            <a:ext cx="2971800" cy="154305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920" y="1377331"/>
            <a:ext cx="2484463" cy="156589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872" y="4573934"/>
            <a:ext cx="2003995" cy="201776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806" y="1229579"/>
            <a:ext cx="2452663" cy="146599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9"/>
          <a:stretch/>
        </p:blipFill>
        <p:spPr>
          <a:xfrm>
            <a:off x="803564" y="4940521"/>
            <a:ext cx="2965845" cy="1645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96"/>
          <a:stretch/>
        </p:blipFill>
        <p:spPr>
          <a:xfrm>
            <a:off x="7946630" y="1229578"/>
            <a:ext cx="2761261" cy="194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/>
          <p:cNvSpPr/>
          <p:nvPr/>
        </p:nvSpPr>
        <p:spPr>
          <a:xfrm>
            <a:off x="2204357" y="2057400"/>
            <a:ext cx="7968343" cy="2645229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8000" b="1" dirty="0">
                <a:solidFill>
                  <a:schemeClr val="tx1"/>
                </a:solidFill>
              </a:rPr>
              <a:t>الحصة الثالثة</a:t>
            </a:r>
            <a:endParaRPr lang="fr-FR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9">
            <a:extLst>
              <a:ext uri="{FF2B5EF4-FFF2-40B4-BE49-F238E27FC236}">
                <a16:creationId xmlns:a16="http://schemas.microsoft.com/office/drawing/2014/main" xmlns="" id="{42D2FD2D-3494-4EA1-8E1E-4BD515574920}"/>
              </a:ext>
            </a:extLst>
          </p:cNvPr>
          <p:cNvSpPr/>
          <p:nvPr/>
        </p:nvSpPr>
        <p:spPr>
          <a:xfrm>
            <a:off x="1138687" y="220442"/>
            <a:ext cx="9734076" cy="1366818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النشاط 05: التقويم من أجل التعلم من خلال عرض فيديو</a:t>
            </a:r>
            <a:r>
              <a:rPr lang="ar-DZ" altLang="ko-KR" sz="4800" b="1" dirty="0">
                <a:solidFill>
                  <a:schemeClr val="bg1"/>
                </a:solidFill>
                <a:latin typeface="Traditional Arabic" panose="02020603050405020304" pitchFamily="18" charset="-78"/>
                <a:cs typeface="+mj-cs"/>
              </a:rPr>
              <a:t> </a:t>
            </a:r>
            <a:endParaRPr lang="fr-FR" sz="48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6A31498F-BAB7-4011-A399-47199B802D59}"/>
              </a:ext>
            </a:extLst>
          </p:cNvPr>
          <p:cNvSpPr/>
          <p:nvPr/>
        </p:nvSpPr>
        <p:spPr>
          <a:xfrm>
            <a:off x="159026" y="1789043"/>
            <a:ext cx="11807687" cy="354495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ar-SA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الهدف</a:t>
            </a:r>
            <a:r>
              <a:rPr lang="ar-DZ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من مشاهدة الفيديو</a:t>
            </a:r>
            <a:r>
              <a:rPr lang="ar-SA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ar-SA" altLang="ko-KR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تحديد عناصر تطوير ممارسات التّق</a:t>
            </a:r>
            <a:r>
              <a:rPr lang="ar-DZ" altLang="ko-KR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</a:t>
            </a:r>
            <a:r>
              <a:rPr lang="ar-SA" altLang="ko-KR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يم من أجل التّعلّم.</a:t>
            </a:r>
            <a:endParaRPr lang="ar-DZ" altLang="ko-KR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1"/>
            <a:r>
              <a:rPr lang="ar-DZ" altLang="ko-KR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ملاحظة</a:t>
            </a:r>
            <a:r>
              <a:rPr lang="ar-DZ" altLang="ko-KR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ar-DZ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يتم اختيار فيديو مناسب للنشاط من قبل </a:t>
            </a:r>
            <a:r>
              <a:rPr lang="ar-DZ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المؤطر</a:t>
            </a:r>
            <a:r>
              <a:rPr lang="ar-SA" altLang="ko-K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altLang="ko-K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53742D4-B0FE-4A98-83E2-0C3F1C6F0464}"/>
              </a:ext>
            </a:extLst>
          </p:cNvPr>
          <p:cNvSpPr/>
          <p:nvPr/>
        </p:nvSpPr>
        <p:spPr>
          <a:xfrm>
            <a:off x="1138687" y="5520543"/>
            <a:ext cx="3200400" cy="5029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400" b="1" dirty="0">
                <a:solidFill>
                  <a:schemeClr val="tx1"/>
                </a:solidFill>
                <a:hlinkClick r:id="rId3" action="ppaction://hlinkfile"/>
              </a:rPr>
              <a:t>ورقة مشاهدة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5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6A31498F-BAB7-4011-A399-47199B802D59}"/>
              </a:ext>
            </a:extLst>
          </p:cNvPr>
          <p:cNvSpPr/>
          <p:nvPr/>
        </p:nvSpPr>
        <p:spPr>
          <a:xfrm>
            <a:off x="159026" y="1240403"/>
            <a:ext cx="11807687" cy="45521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ar-DZ" altLang="ko-KR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نستخلص من مشاهدة الفيديو: ما يقوم به الأستاذ (كيفية طرح الأسئلة، التغذية الراجعة ، التحفيز ) وعلى ما يقوم به المتعلمون (التقييم بين الأقران، العمل الفردي والعمل التعاوني  ، تقديم الإجابة ) </a:t>
            </a:r>
          </a:p>
        </p:txBody>
      </p:sp>
    </p:spTree>
    <p:extLst>
      <p:ext uri="{BB962C8B-B14F-4D97-AF65-F5344CB8AC3E}">
        <p14:creationId xmlns:p14="http://schemas.microsoft.com/office/powerpoint/2010/main" val="364741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2400" y="988372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4800" b="1" dirty="0">
                <a:solidFill>
                  <a:srgbClr val="002060"/>
                </a:solidFill>
              </a:rPr>
              <a:t>هل أنت موافق على هذه التعاريف </a:t>
            </a:r>
            <a:r>
              <a:rPr lang="ar-DZ" sz="4800" dirty="0">
                <a:solidFill>
                  <a:srgbClr val="002060"/>
                </a:solidFill>
              </a:rPr>
              <a:t>؟</a:t>
            </a:r>
            <a:r>
              <a:rPr lang="ar-AE" sz="4800" dirty="0">
                <a:solidFill>
                  <a:srgbClr val="002060"/>
                </a:solidFill>
              </a:rPr>
              <a:t> </a:t>
            </a:r>
            <a:endParaRPr lang="en-US" sz="4800" dirty="0">
              <a:solidFill>
                <a:srgbClr val="002060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97261"/>
              </p:ext>
            </p:extLst>
          </p:nvPr>
        </p:nvGraphicFramePr>
        <p:xfrm>
          <a:off x="1312533" y="2539393"/>
          <a:ext cx="9989128" cy="29260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9945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945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ar-DZ" sz="3600" b="1" dirty="0">
                          <a:solidFill>
                            <a:schemeClr val="tx1"/>
                          </a:solidFill>
                        </a:rPr>
                        <a:t>التقييم التكويني هو إصدار حكم عن طريق وسائل قياس معتمدة.</a:t>
                      </a:r>
                      <a:endParaRPr lang="fr-FR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600" b="1" dirty="0">
                          <a:solidFill>
                            <a:schemeClr val="tx1"/>
                          </a:solidFill>
                        </a:rPr>
                        <a:t>نقوم</a:t>
                      </a:r>
                      <a:r>
                        <a:rPr lang="ar-DZ" sz="3600" b="1" baseline="0" dirty="0">
                          <a:solidFill>
                            <a:schemeClr val="tx1"/>
                          </a:solidFill>
                        </a:rPr>
                        <a:t> بالتقييم التكويني  خلال فترة التعليم.</a:t>
                      </a:r>
                      <a:endParaRPr lang="fr-FR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DZ" sz="3600" b="1" dirty="0">
                          <a:solidFill>
                            <a:schemeClr val="tx1"/>
                          </a:solidFill>
                        </a:rPr>
                        <a:t>التقييم</a:t>
                      </a:r>
                      <a:r>
                        <a:rPr lang="ar-DZ" sz="3600" b="1" baseline="0" dirty="0">
                          <a:solidFill>
                            <a:schemeClr val="tx1"/>
                          </a:solidFill>
                        </a:rPr>
                        <a:t> التكويني هو عملية منظمة تساير التعلم </a:t>
                      </a:r>
                    </a:p>
                    <a:p>
                      <a:pPr algn="ctr" rtl="1"/>
                      <a:r>
                        <a:rPr lang="ar-DZ" sz="3600" b="1" baseline="0" dirty="0">
                          <a:solidFill>
                            <a:schemeClr val="tx1"/>
                          </a:solidFill>
                        </a:rPr>
                        <a:t>وتثريه</a:t>
                      </a:r>
                      <a:endParaRPr lang="fr-FR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600" b="1" dirty="0">
                          <a:solidFill>
                            <a:schemeClr val="tx1"/>
                          </a:solidFill>
                        </a:rPr>
                        <a:t>التقييم التكويني هو للتعرف على كفاءات المتعلم</a:t>
                      </a:r>
                      <a:r>
                        <a:rPr lang="ar-DZ" sz="36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FR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57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نتيجة بحث الصور عن تلاميذ في الصف كرتون">
            <a:extLst>
              <a:ext uri="{FF2B5EF4-FFF2-40B4-BE49-F238E27FC236}">
                <a16:creationId xmlns:a16="http://schemas.microsoft.com/office/drawing/2014/main" xmlns="" id="{F3978377-F00C-4993-A9B2-36EF78736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0365"/>
            <a:ext cx="12192000" cy="544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نجمة ذات 5 نقاط 3">
            <a:extLst>
              <a:ext uri="{FF2B5EF4-FFF2-40B4-BE49-F238E27FC236}">
                <a16:creationId xmlns:a16="http://schemas.microsoft.com/office/drawing/2014/main" xmlns="" id="{B53C3EC5-864D-4723-8448-E5068121B697}"/>
              </a:ext>
            </a:extLst>
          </p:cNvPr>
          <p:cNvSpPr/>
          <p:nvPr/>
        </p:nvSpPr>
        <p:spPr>
          <a:xfrm>
            <a:off x="8419698" y="1652535"/>
            <a:ext cx="3168000" cy="540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dirty="0">
                <a:solidFill>
                  <a:srgbClr val="FFFF00"/>
                </a:solidFill>
                <a:cs typeface="SKR HEAD1" pitchFamily="2" charset="-78"/>
              </a:rPr>
              <a:t>دعم ما هو حسن.</a:t>
            </a:r>
            <a:endParaRPr lang="fr-FR" sz="3600" dirty="0">
              <a:solidFill>
                <a:srgbClr val="FFFF00"/>
              </a:solidFill>
              <a:cs typeface="SKR HEAD1" pitchFamily="2" charset="-78"/>
            </a:endParaRPr>
          </a:p>
        </p:txBody>
      </p:sp>
      <p:sp>
        <p:nvSpPr>
          <p:cNvPr id="3" name="نجمة ذات 5 نقاط 5">
            <a:extLst>
              <a:ext uri="{FF2B5EF4-FFF2-40B4-BE49-F238E27FC236}">
                <a16:creationId xmlns:a16="http://schemas.microsoft.com/office/drawing/2014/main" xmlns="" id="{185F5611-5CFF-43D4-A794-8139D636C28C}"/>
              </a:ext>
            </a:extLst>
          </p:cNvPr>
          <p:cNvSpPr/>
          <p:nvPr/>
        </p:nvSpPr>
        <p:spPr>
          <a:xfrm>
            <a:off x="5040672" y="1652535"/>
            <a:ext cx="3168000" cy="540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dirty="0">
                <a:solidFill>
                  <a:srgbClr val="FFFF00"/>
                </a:solidFill>
                <a:cs typeface="SKR HEAD1" pitchFamily="2" charset="-78"/>
              </a:rPr>
              <a:t>تعديل ما هو معوج.</a:t>
            </a:r>
            <a:endParaRPr lang="fr-FR" sz="3600" dirty="0">
              <a:solidFill>
                <a:srgbClr val="FFFF00"/>
              </a:solidFill>
              <a:cs typeface="SKR HEAD1" pitchFamily="2" charset="-78"/>
            </a:endParaRPr>
          </a:p>
        </p:txBody>
      </p:sp>
      <p:sp>
        <p:nvSpPr>
          <p:cNvPr id="4" name="نجمة ذات 5 نقاط 6">
            <a:extLst>
              <a:ext uri="{FF2B5EF4-FFF2-40B4-BE49-F238E27FC236}">
                <a16:creationId xmlns:a16="http://schemas.microsoft.com/office/drawing/2014/main" xmlns="" id="{215450D2-814C-492C-BDBF-0336CFC31454}"/>
              </a:ext>
            </a:extLst>
          </p:cNvPr>
          <p:cNvSpPr/>
          <p:nvPr/>
        </p:nvSpPr>
        <p:spPr>
          <a:xfrm>
            <a:off x="8419698" y="2267528"/>
            <a:ext cx="3168000" cy="540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dirty="0">
                <a:solidFill>
                  <a:srgbClr val="FFFF00"/>
                </a:solidFill>
                <a:cs typeface="SKR HEAD1" pitchFamily="2" charset="-78"/>
              </a:rPr>
              <a:t>إكمال ما هو ناقص.</a:t>
            </a:r>
            <a:endParaRPr lang="fr-FR" sz="3600" dirty="0">
              <a:solidFill>
                <a:srgbClr val="FFFF00"/>
              </a:solidFill>
              <a:cs typeface="SKR HEAD1" pitchFamily="2" charset="-78"/>
            </a:endParaRPr>
          </a:p>
        </p:txBody>
      </p:sp>
      <p:sp>
        <p:nvSpPr>
          <p:cNvPr id="5" name="نجمة ذات 5 نقاط 7">
            <a:extLst>
              <a:ext uri="{FF2B5EF4-FFF2-40B4-BE49-F238E27FC236}">
                <a16:creationId xmlns:a16="http://schemas.microsoft.com/office/drawing/2014/main" xmlns="" id="{5D8AC415-A9D1-4760-A00F-35E72ADBBF8F}"/>
              </a:ext>
            </a:extLst>
          </p:cNvPr>
          <p:cNvSpPr/>
          <p:nvPr/>
        </p:nvSpPr>
        <p:spPr>
          <a:xfrm>
            <a:off x="7384472" y="3589698"/>
            <a:ext cx="4157501" cy="540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dirty="0">
                <a:solidFill>
                  <a:srgbClr val="FFFF00"/>
                </a:solidFill>
                <a:cs typeface="SKR HEAD1" pitchFamily="2" charset="-78"/>
              </a:rPr>
              <a:t>نزع ما هو زائد أو غير مفيد.</a:t>
            </a:r>
            <a:endParaRPr lang="fr-FR" sz="3600" dirty="0">
              <a:solidFill>
                <a:srgbClr val="FFFF00"/>
              </a:solidFill>
              <a:cs typeface="SKR HEAD1" pitchFamily="2" charset="-78"/>
            </a:endParaRPr>
          </a:p>
        </p:txBody>
      </p:sp>
      <p:sp>
        <p:nvSpPr>
          <p:cNvPr id="6" name="نجمة ذات 5 نقاط 8">
            <a:extLst>
              <a:ext uri="{FF2B5EF4-FFF2-40B4-BE49-F238E27FC236}">
                <a16:creationId xmlns:a16="http://schemas.microsoft.com/office/drawing/2014/main" xmlns="" id="{602A869B-C625-4777-B4B0-675FA8F039FD}"/>
              </a:ext>
            </a:extLst>
          </p:cNvPr>
          <p:cNvSpPr/>
          <p:nvPr/>
        </p:nvSpPr>
        <p:spPr>
          <a:xfrm>
            <a:off x="7192360" y="2882521"/>
            <a:ext cx="4342540" cy="5400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dirty="0">
                <a:solidFill>
                  <a:srgbClr val="FFFF00"/>
                </a:solidFill>
                <a:cs typeface="SKR HEAD1" pitchFamily="2" charset="-78"/>
              </a:rPr>
              <a:t>تفادي ما هو خاطئ وغير مناسب.</a:t>
            </a:r>
            <a:endParaRPr lang="fr-FR" sz="3600" dirty="0">
              <a:solidFill>
                <a:srgbClr val="FFFF00"/>
              </a:solidFill>
              <a:cs typeface="SKR HEAD1" pitchFamily="2" charset="-78"/>
            </a:endParaRPr>
          </a:p>
        </p:txBody>
      </p:sp>
      <p:sp>
        <p:nvSpPr>
          <p:cNvPr id="7" name="مستطيل مستدير الزوايا 9">
            <a:extLst>
              <a:ext uri="{FF2B5EF4-FFF2-40B4-BE49-F238E27FC236}">
                <a16:creationId xmlns:a16="http://schemas.microsoft.com/office/drawing/2014/main" xmlns="" id="{EFC675F0-2358-47BF-869B-5266EE410FBD}"/>
              </a:ext>
            </a:extLst>
          </p:cNvPr>
          <p:cNvSpPr/>
          <p:nvPr/>
        </p:nvSpPr>
        <p:spPr>
          <a:xfrm>
            <a:off x="2780897" y="249643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ميزات التقويم التكويني</a:t>
            </a:r>
            <a:endParaRPr lang="fr-FR" sz="4800" dirty="0">
              <a:solidFill>
                <a:srgbClr val="002060"/>
              </a:solidFill>
              <a:cs typeface="Al-Hadith1" pitchFamily="2" charset="-78"/>
            </a:endParaRPr>
          </a:p>
        </p:txBody>
      </p:sp>
      <p:pic>
        <p:nvPicPr>
          <p:cNvPr id="1028" name="Picture 4" descr="نتيجة بحث الصور عن تلاميذ في الصف كرتون">
            <a:extLst>
              <a:ext uri="{FF2B5EF4-FFF2-40B4-BE49-F238E27FC236}">
                <a16:creationId xmlns:a16="http://schemas.microsoft.com/office/drawing/2014/main" xmlns="" id="{57D73DB6-10FC-492D-B20A-2E3B54D80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80" y="573653"/>
            <a:ext cx="256222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13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327564" y="2564904"/>
            <a:ext cx="8516740" cy="2880320"/>
          </a:xfrm>
          <a:prstGeom prst="roundRect">
            <a:avLst/>
          </a:prstGeom>
          <a:noFill/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5400" dirty="0">
                <a:solidFill>
                  <a:schemeClr val="tx1"/>
                </a:solidFill>
                <a:cs typeface="SKR HEAD1" pitchFamily="2" charset="-78"/>
              </a:rPr>
              <a:t>ما هي مظاهر التقويم التكويني وما هي النتائج المرجوة منه</a:t>
            </a:r>
            <a:endParaRPr lang="fr-FR" sz="5400" dirty="0">
              <a:solidFill>
                <a:schemeClr val="tx1"/>
              </a:solidFill>
              <a:cs typeface="SKR HEAD1" pitchFamily="2" charset="-78"/>
            </a:endParaRPr>
          </a:p>
        </p:txBody>
      </p:sp>
      <p:sp>
        <p:nvSpPr>
          <p:cNvPr id="4" name="مستطيل ذو زاوية واحدة مخدوشة 3"/>
          <p:cNvSpPr/>
          <p:nvPr/>
        </p:nvSpPr>
        <p:spPr>
          <a:xfrm>
            <a:off x="1569369" y="476672"/>
            <a:ext cx="9247227" cy="2592288"/>
          </a:xfrm>
          <a:prstGeom prst="snip1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DZ" sz="4800" b="1" u="sng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مظــاهـره</a:t>
            </a:r>
            <a:r>
              <a:rPr lang="ar-DZ" sz="48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</a:t>
            </a:r>
            <a:r>
              <a:rPr lang="ar-DZ" sz="48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ar-DZ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تمارين ـ </a:t>
            </a:r>
            <a:r>
              <a:rPr lang="ar-DZ" sz="4000" b="1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تداريب</a:t>
            </a:r>
            <a:r>
              <a:rPr lang="ar-DZ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ـ أسئلة شفهية ـ تلخيص تركيب ـ إنشاء ـ ربط ـ علاقات ـ توظيف مفاهيم ومصطلحات ـ ممارسة آليات وقوانين وقواعد.</a:t>
            </a:r>
            <a:endParaRPr lang="fr-FR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6" name="مستطيل ذو زاوية واحدة مخدوشة 5"/>
          <p:cNvSpPr/>
          <p:nvPr/>
        </p:nvSpPr>
        <p:spPr>
          <a:xfrm>
            <a:off x="1666351" y="3283527"/>
            <a:ext cx="9247227" cy="2868085"/>
          </a:xfrm>
          <a:prstGeom prst="snip1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DZ" sz="4800" b="1" u="sng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cs typeface="+mj-cs"/>
              </a:rPr>
              <a:t>ويوصلنا إلى</a:t>
            </a:r>
            <a:r>
              <a:rPr lang="ar-DZ" sz="4800" b="1" dirty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cs typeface="+mj-cs"/>
              </a:rPr>
              <a:t>: </a:t>
            </a:r>
            <a:r>
              <a:rPr lang="ar-DZ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cs typeface="+mj-cs"/>
              </a:rPr>
              <a:t>العمليات المنظمة التي تبين ما حدث أو لم يحدث من تغيرات في سلوكات المتعلمين مع تحديد القرارات وإصدار الأحكام للتطوير والإصلاح.</a:t>
            </a:r>
            <a:endParaRPr lang="fr-FR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4748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8346245"/>
              </p:ext>
            </p:extLst>
          </p:nvPr>
        </p:nvGraphicFramePr>
        <p:xfrm>
          <a:off x="817417" y="2438401"/>
          <a:ext cx="10086109" cy="2909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61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808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سيكون الم</a:t>
                      </a:r>
                      <a:r>
                        <a:rPr lang="ar-DZ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تكون</a:t>
                      </a:r>
                      <a:r>
                        <a:rPr lang="ar-AE" sz="3600" i="1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ون</a:t>
                      </a:r>
                      <a:r>
                        <a:rPr lang="ar-AE" sz="3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 قادرين على</a:t>
                      </a:r>
                      <a:endParaRPr lang="en-GB" sz="3600" i="1" dirty="0">
                        <a:solidFill>
                          <a:schemeClr val="bg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2226">
                <a:tc>
                  <a:txBody>
                    <a:bodyPr/>
                    <a:lstStyle/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AE" sz="3600" b="1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lang="ar-DZ" sz="3600" b="1" baseline="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ar-AE" sz="3600" b="1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ar-DZ" sz="36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تحديد احتياجاتهم المتعلقة بالجانب المعرفي للتقويم التحصيلي.</a:t>
                      </a:r>
                    </a:p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DZ" sz="36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2-تحديد احتياجاتهم المتعلقة بالبناء </a:t>
                      </a:r>
                      <a:r>
                        <a:rPr lang="ar-DZ" sz="3600" b="1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المفاهيمي</a:t>
                      </a:r>
                      <a:r>
                        <a:rPr lang="ar-DZ" sz="36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للتقويم التحصيلي.</a:t>
                      </a:r>
                    </a:p>
                    <a:p>
                      <a:pPr marL="457200" marR="0" lvl="0" indent="-4572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DZ" sz="36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3-تحديد احتياجاتهم المتعلقة باستراتيجيات التقويم التحصيلي.</a:t>
                      </a:r>
                    </a:p>
                    <a:p>
                      <a:pPr marL="457200" marR="0" lvl="0" indent="-45720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2200" b="0" baseline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مستطيل مستدير الزوايا 9">
            <a:extLst>
              <a:ext uri="{FF2B5EF4-FFF2-40B4-BE49-F238E27FC236}">
                <a16:creationId xmlns:a16="http://schemas.microsoft.com/office/drawing/2014/main" xmlns="" id="{93D7BBF9-DD14-40B5-B877-B28103D292B0}"/>
              </a:ext>
            </a:extLst>
          </p:cNvPr>
          <p:cNvSpPr/>
          <p:nvPr/>
        </p:nvSpPr>
        <p:spPr>
          <a:xfrm>
            <a:off x="2780897" y="318655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النمط الثالث</a:t>
            </a:r>
            <a:endParaRPr lang="fr-FR" sz="4800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12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02540" y="988368"/>
            <a:ext cx="7936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3200" b="1" dirty="0">
                <a:solidFill>
                  <a:srgbClr val="9E0000"/>
                </a:solidFill>
              </a:rPr>
              <a:t>التوقعات  </a:t>
            </a:r>
            <a:r>
              <a:rPr lang="ar-AE" sz="2400" dirty="0">
                <a:solidFill>
                  <a:srgbClr val="9E0000"/>
                </a:solidFill>
              </a:rPr>
              <a:t>                                                 </a:t>
            </a:r>
            <a:endParaRPr lang="en-US" sz="2400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972" y="1828801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148033"/>
            <a:ext cx="1524000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5334000" y="2114549"/>
            <a:ext cx="160020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225213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259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4025901"/>
            <a:ext cx="3285678" cy="218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6742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 flipV="1">
            <a:off x="2711626" y="-268590"/>
            <a:ext cx="7416825" cy="124931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endParaRPr lang="ko-KR" altLang="en-US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486988"/>
              </p:ext>
            </p:extLst>
          </p:nvPr>
        </p:nvGraphicFramePr>
        <p:xfrm>
          <a:off x="526473" y="1086196"/>
          <a:ext cx="11277600" cy="542068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8075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50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50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53481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الختاميّ</a:t>
                      </a:r>
                      <a:endParaRPr lang="fr-FR" sz="32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</a:t>
                      </a:r>
                      <a:r>
                        <a:rPr lang="ar-DZ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تكويني</a:t>
                      </a:r>
                      <a:endParaRPr lang="fr-FR" sz="32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baseline="0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ورقة التّصوّرات</a:t>
                      </a:r>
                    </a:p>
                    <a:p>
                      <a:pPr algn="ctr" rtl="1"/>
                      <a:r>
                        <a:rPr lang="ar-SA" sz="3200" b="1" baseline="0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النّهائيّة</a:t>
                      </a:r>
                      <a:endParaRPr lang="fr-FR" sz="44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 rtl="1"/>
                      <a:endParaRPr lang="fr-FR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ctr" rtl="1"/>
                      <a:endParaRPr lang="fr-FR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الهدف</a:t>
                      </a:r>
                      <a:endParaRPr lang="fr-FR" sz="32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 rtl="1"/>
                      <a:endParaRPr lang="fr-FR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الزّمن</a:t>
                      </a:r>
                      <a:endParaRPr lang="fr-FR" sz="32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 rtl="1"/>
                      <a:endParaRPr lang="fr-FR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نوع الأنشطة</a:t>
                      </a:r>
                      <a:endParaRPr lang="fr-FR" sz="32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ctr" rtl="1"/>
                      <a:endParaRPr lang="fr-FR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>
                          <a:solidFill>
                            <a:schemeClr val="tx1"/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المتحكّم</a:t>
                      </a:r>
                      <a:endParaRPr lang="fr-FR" sz="3200" b="1" dirty="0">
                        <a:solidFill>
                          <a:schemeClr val="tx1"/>
                        </a:solidFill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>
          <a:xfrm>
            <a:off x="5347855" y="2213795"/>
            <a:ext cx="4461162" cy="112771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مساعدة التّلاميذ على التّعلّم</a:t>
            </a:r>
            <a:endParaRPr lang="ko-KR" altLang="en-US" sz="18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5347855" y="3328473"/>
            <a:ext cx="4461162" cy="103119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DZ" altLang="ko-KR" sz="2400" dirty="0">
                <a:latin typeface="Traditional Arabic" panose="02020603050405020304" pitchFamily="18" charset="-78"/>
                <a:cs typeface="+mj-cs"/>
              </a:rPr>
              <a:t>مسايرة ل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عمليّة التّعلّم</a:t>
            </a:r>
            <a:endParaRPr lang="ko-KR" altLang="en-US" sz="24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347855" y="4411845"/>
            <a:ext cx="4461162" cy="100811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2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التّساؤلات             التّغذية الرّاجعة</a:t>
            </a:r>
          </a:p>
          <a:p>
            <a:pPr algn="ctr" rtl="1"/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التّقييم الذّاتي            تقييم الأقران</a:t>
            </a:r>
            <a:endParaRPr lang="ko-KR" altLang="en-US" sz="24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5347855" y="5527838"/>
            <a:ext cx="4461162" cy="89235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التّلميذ              الأستاذ</a:t>
            </a:r>
            <a:endParaRPr lang="ar-SA" altLang="ko-KR" sz="18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637313" y="5489522"/>
            <a:ext cx="4585851" cy="9896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المحيط              الأستاذ</a:t>
            </a:r>
            <a:endParaRPr lang="ar-SA" altLang="ko-KR" sz="18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651168" y="4411839"/>
            <a:ext cx="4696687" cy="1008112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الاختبارات              الامتحانات</a:t>
            </a:r>
            <a:endParaRPr lang="ar-SA" altLang="ko-KR" sz="18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526473" y="3328766"/>
            <a:ext cx="4821382" cy="1069514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انتهاء الدّراسة (وحدة، سنة، مرحلة)</a:t>
            </a:r>
            <a:endParaRPr lang="ar-SA" altLang="ko-KR" sz="1800" dirty="0"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526472" y="2213795"/>
            <a:ext cx="4696692" cy="112771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 rtl="1"/>
            <a:r>
              <a:rPr lang="ar-SA" altLang="ko-KR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الوقوف على مدى قدرة التّلاميذ على المعرفة والفهم والتّصرّف</a:t>
            </a:r>
            <a:r>
              <a:rPr lang="ar-DZ" altLang="ko-KR" sz="2400" dirty="0">
                <a:latin typeface="Traditional Arabic" panose="02020603050405020304" pitchFamily="18" charset="-78"/>
                <a:cs typeface="+mj-cs"/>
              </a:rPr>
              <a:t> ـ 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قياس التّقدّم الّ</a:t>
            </a:r>
            <a:r>
              <a:rPr lang="ar-DZ" altLang="ko-KR" sz="2400" dirty="0">
                <a:latin typeface="Traditional Arabic" panose="02020603050405020304" pitchFamily="18" charset="-78"/>
                <a:cs typeface="+mj-cs"/>
              </a:rPr>
              <a:t>ذ</a:t>
            </a:r>
            <a:r>
              <a:rPr lang="ar-SA" altLang="ko-KR" sz="2400" dirty="0">
                <a:latin typeface="Traditional Arabic" panose="02020603050405020304" pitchFamily="18" charset="-78"/>
                <a:cs typeface="+mj-cs"/>
              </a:rPr>
              <a:t>ي أحرزوه.</a:t>
            </a:r>
          </a:p>
        </p:txBody>
      </p:sp>
      <p:sp>
        <p:nvSpPr>
          <p:cNvPr id="17" name="مستطيل مستدير الزوايا 9">
            <a:extLst>
              <a:ext uri="{FF2B5EF4-FFF2-40B4-BE49-F238E27FC236}">
                <a16:creationId xmlns:a16="http://schemas.microsoft.com/office/drawing/2014/main" xmlns="" id="{93700DA7-6D96-46FC-BD5A-A52BE260197E}"/>
              </a:ext>
            </a:extLst>
          </p:cNvPr>
          <p:cNvSpPr/>
          <p:nvPr/>
        </p:nvSpPr>
        <p:spPr>
          <a:xfrm>
            <a:off x="1320799" y="166810"/>
            <a:ext cx="9821333" cy="8261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 </a:t>
            </a:r>
            <a:r>
              <a:rPr lang="ar-DZ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النشاط 06: </a:t>
            </a:r>
            <a:r>
              <a:rPr lang="ar-SA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ورقة التّصوّرات</a:t>
            </a:r>
            <a:r>
              <a:rPr lang="ar-DZ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النّهائيّة</a:t>
            </a:r>
            <a:endParaRPr lang="fr-FR" sz="66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609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>
            <a:extLst>
              <a:ext uri="{FF2B5EF4-FFF2-40B4-BE49-F238E27FC236}">
                <a16:creationId xmlns:a16="http://schemas.microsoft.com/office/drawing/2014/main" xmlns="" id="{3E4A6BAC-DCDE-4FE1-AD33-6C22BDB16F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632815"/>
              </p:ext>
            </p:extLst>
          </p:nvPr>
        </p:nvGraphicFramePr>
        <p:xfrm>
          <a:off x="748748" y="1634836"/>
          <a:ext cx="10654144" cy="4890508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28323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703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513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8052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0499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0499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raditional Arabic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r-FR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مستطيل 4">
            <a:extLst>
              <a:ext uri="{FF2B5EF4-FFF2-40B4-BE49-F238E27FC236}">
                <a16:creationId xmlns:a16="http://schemas.microsoft.com/office/drawing/2014/main" xmlns="" id="{19869FB5-428F-4E58-AA88-33265937165C}"/>
              </a:ext>
            </a:extLst>
          </p:cNvPr>
          <p:cNvSpPr/>
          <p:nvPr/>
        </p:nvSpPr>
        <p:spPr>
          <a:xfrm>
            <a:off x="8544667" y="1611579"/>
            <a:ext cx="2837553" cy="1505694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36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raditional Arabic" pitchFamily="2" charset="-78"/>
              </a:rPr>
              <a:t>تقويم تشخيصي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raditional Arabic" pitchFamily="2" charset="-78"/>
            </a:endParaRPr>
          </a:p>
          <a:p>
            <a:pPr algn="ctr" rtl="1">
              <a:spcAft>
                <a:spcPts val="0"/>
              </a:spcAft>
            </a:pPr>
            <a:r>
              <a:rPr lang="ar-DZ" sz="36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raditional Arabic" pitchFamily="2" charset="-78"/>
              </a:rPr>
              <a:t>توجيه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raditional Arabic" pitchFamily="2" charset="-78"/>
            </a:endParaRP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xmlns="" id="{5D61A2E9-E4D1-4A96-B6A3-7E7C5F6A728A}"/>
              </a:ext>
            </a:extLst>
          </p:cNvPr>
          <p:cNvSpPr/>
          <p:nvPr/>
        </p:nvSpPr>
        <p:spPr>
          <a:xfrm>
            <a:off x="8562212" y="3095742"/>
            <a:ext cx="2820008" cy="17040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36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raditional Arabic" pitchFamily="2" charset="-78"/>
              </a:rPr>
              <a:t>تقويم تكويني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raditional Arabic" pitchFamily="2" charset="-78"/>
            </a:endParaRPr>
          </a:p>
          <a:p>
            <a:pPr algn="ctr" rtl="1">
              <a:spcAft>
                <a:spcPts val="0"/>
              </a:spcAft>
            </a:pPr>
            <a:r>
              <a:rPr lang="ar-DZ" sz="36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raditional Arabic" pitchFamily="2" charset="-78"/>
              </a:rPr>
              <a:t>تعديل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raditional Arabic" pitchFamily="2" charset="-78"/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xmlns="" id="{90148095-5592-4959-A88E-186D428B5C44}"/>
              </a:ext>
            </a:extLst>
          </p:cNvPr>
          <p:cNvSpPr/>
          <p:nvPr/>
        </p:nvSpPr>
        <p:spPr>
          <a:xfrm>
            <a:off x="8562212" y="4821032"/>
            <a:ext cx="2820008" cy="1706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36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raditional Arabic" pitchFamily="2" charset="-78"/>
              </a:rPr>
              <a:t>التقويم النهائي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raditional Arabic" pitchFamily="2" charset="-78"/>
            </a:endParaRPr>
          </a:p>
          <a:p>
            <a:pPr algn="ctr" rtl="1">
              <a:spcAft>
                <a:spcPts val="0"/>
              </a:spcAft>
            </a:pPr>
            <a:r>
              <a:rPr lang="ar-DZ" sz="36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raditional Arabic" pitchFamily="2" charset="-78"/>
              </a:rPr>
              <a:t>تحصيل</a:t>
            </a:r>
            <a:endParaRPr lang="fr-F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raditional Arabic" pitchFamily="2" charset="-78"/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xmlns="" id="{BADBFA5F-CE8F-4400-BF03-D0E4C55BC3AB}"/>
              </a:ext>
            </a:extLst>
          </p:cNvPr>
          <p:cNvSpPr/>
          <p:nvPr/>
        </p:nvSpPr>
        <p:spPr>
          <a:xfrm>
            <a:off x="748748" y="1632485"/>
            <a:ext cx="3560012" cy="144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تشخيص الصعوبات</a:t>
            </a:r>
            <a:endParaRPr lang="fr-FR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xmlns="" id="{94F5472E-CBC6-448B-8DBF-3E5378E40C7B}"/>
              </a:ext>
            </a:extLst>
          </p:cNvPr>
          <p:cNvSpPr/>
          <p:nvPr/>
        </p:nvSpPr>
        <p:spPr>
          <a:xfrm>
            <a:off x="761995" y="3095742"/>
            <a:ext cx="3520899" cy="169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علاج الصعوبات</a:t>
            </a:r>
          </a:p>
          <a:p>
            <a:pPr algn="ctr" rtl="1">
              <a:spcAft>
                <a:spcPts val="0"/>
              </a:spcAft>
            </a:pPr>
            <a:r>
              <a:rPr lang="ar-DZ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(نقاط القوة ونقاط الضعف)</a:t>
            </a:r>
            <a:endParaRPr lang="fr-F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xmlns="" id="{34B74169-9011-4BE6-91BC-0E883F817396}"/>
              </a:ext>
            </a:extLst>
          </p:cNvPr>
          <p:cNvSpPr/>
          <p:nvPr/>
        </p:nvSpPr>
        <p:spPr>
          <a:xfrm>
            <a:off x="761994" y="4810999"/>
            <a:ext cx="3520900" cy="17143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قياس الفرق بين الهدف المسطر والمحقق</a:t>
            </a:r>
            <a:endParaRPr lang="fr-FR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xmlns="" id="{F55A3765-E319-4919-8DE3-A66F2A823AA7}"/>
              </a:ext>
            </a:extLst>
          </p:cNvPr>
          <p:cNvSpPr/>
          <p:nvPr/>
        </p:nvSpPr>
        <p:spPr>
          <a:xfrm>
            <a:off x="4294905" y="1632487"/>
            <a:ext cx="4237752" cy="1455091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قبل أو في بداية الدرس لتقويم المكتسبات القبلية الضرورية لدخول الدرس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2" name="مستطيل 12">
            <a:extLst>
              <a:ext uri="{FF2B5EF4-FFF2-40B4-BE49-F238E27FC236}">
                <a16:creationId xmlns:a16="http://schemas.microsoft.com/office/drawing/2014/main" xmlns="" id="{B67A7AFF-5302-468E-8C4D-A1620E45B0A2}"/>
              </a:ext>
            </a:extLst>
          </p:cNvPr>
          <p:cNvSpPr/>
          <p:nvPr/>
        </p:nvSpPr>
        <p:spPr>
          <a:xfrm>
            <a:off x="4294905" y="3087578"/>
            <a:ext cx="4249762" cy="17095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خلال مراحل التدريس لتوفير التغذية الضرورية بعد اكتشاف الصعوبات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3" name="مستطيل 13">
            <a:extLst>
              <a:ext uri="{FF2B5EF4-FFF2-40B4-BE49-F238E27FC236}">
                <a16:creationId xmlns:a16="http://schemas.microsoft.com/office/drawing/2014/main" xmlns="" id="{1B11E48D-A42E-4A94-89A9-161D3A8EA1EF}"/>
              </a:ext>
            </a:extLst>
          </p:cNvPr>
          <p:cNvSpPr/>
          <p:nvPr/>
        </p:nvSpPr>
        <p:spPr>
          <a:xfrm>
            <a:off x="4294905" y="4797151"/>
            <a:ext cx="4237751" cy="17458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spcAft>
                <a:spcPts val="0"/>
              </a:spcAft>
            </a:pPr>
            <a:r>
              <a:rPr lang="ar-D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Simplified Arabic"/>
              </a:rPr>
              <a:t>بعد التدريس للتأكد من تحقيق النتائج المرجوة من الدرس والحكم على نجاحه أو فشله.</a:t>
            </a:r>
            <a:endParaRPr lang="fr-F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4" name="مستطيل مستدير الزوايا 9">
            <a:extLst>
              <a:ext uri="{FF2B5EF4-FFF2-40B4-BE49-F238E27FC236}">
                <a16:creationId xmlns:a16="http://schemas.microsoft.com/office/drawing/2014/main" xmlns="" id="{CEDB02DA-2339-481A-BD21-0881B234D533}"/>
              </a:ext>
            </a:extLst>
          </p:cNvPr>
          <p:cNvSpPr/>
          <p:nvPr/>
        </p:nvSpPr>
        <p:spPr>
          <a:xfrm>
            <a:off x="2999656" y="248306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حوصلة لأنماط التقويم</a:t>
            </a:r>
            <a:endParaRPr lang="fr-FR" sz="4800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04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/>
          <p:cNvSpPr/>
          <p:nvPr/>
        </p:nvSpPr>
        <p:spPr>
          <a:xfrm>
            <a:off x="2204357" y="2057400"/>
            <a:ext cx="7968343" cy="2645229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8000" b="1" dirty="0">
                <a:solidFill>
                  <a:schemeClr val="tx1"/>
                </a:solidFill>
              </a:rPr>
              <a:t>الحصة الرابعة</a:t>
            </a:r>
            <a:endParaRPr lang="fr-FR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>
            <a:extLst>
              <a:ext uri="{FF2B5EF4-FFF2-40B4-BE49-F238E27FC236}">
                <a16:creationId xmlns:a16="http://schemas.microsoft.com/office/drawing/2014/main" xmlns="" id="{55E836D2-B0B1-4AB9-B836-499A008C4BE7}"/>
              </a:ext>
            </a:extLst>
          </p:cNvPr>
          <p:cNvSpPr/>
          <p:nvPr/>
        </p:nvSpPr>
        <p:spPr>
          <a:xfrm>
            <a:off x="1143000" y="1216858"/>
            <a:ext cx="9906000" cy="374590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r>
              <a:rPr lang="ar-DZ" sz="6600" u="sng" dirty="0">
                <a:solidFill>
                  <a:schemeClr val="tx1"/>
                </a:solidFill>
                <a:latin typeface="ae_Dimnah" pitchFamily="18" charset="-78"/>
                <a:ea typeface="Calibri"/>
                <a:cs typeface="Al-Hadith1" pitchFamily="2" charset="-78"/>
              </a:rPr>
              <a:t>المحور الثالث </a:t>
            </a:r>
          </a:p>
          <a:p>
            <a:pPr algn="ctr" rtl="1"/>
            <a:r>
              <a:rPr lang="ar-DZ" sz="8800" dirty="0">
                <a:solidFill>
                  <a:schemeClr val="tx1"/>
                </a:solidFill>
                <a:latin typeface="ae_Dimnah" pitchFamily="18" charset="-78"/>
                <a:ea typeface="Calibri"/>
                <a:cs typeface="Al-Hadith1" pitchFamily="2" charset="-78"/>
              </a:rPr>
              <a:t>المعالجة البيداغوجية</a:t>
            </a:r>
            <a:endParaRPr lang="fr-FR" sz="8800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139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9">
            <a:extLst/>
          </p:cNvPr>
          <p:cNvSpPr/>
          <p:nvPr/>
        </p:nvSpPr>
        <p:spPr>
          <a:xfrm>
            <a:off x="2999656" y="313622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المرجعية القانونية</a:t>
            </a:r>
            <a:endParaRPr lang="fr-FR" sz="60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7" name="Rectangle : coins arrondis 6"/>
          <p:cNvSpPr/>
          <p:nvPr/>
        </p:nvSpPr>
        <p:spPr>
          <a:xfrm>
            <a:off x="381000" y="1705870"/>
            <a:ext cx="11430000" cy="486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D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جاء في المنشور الوزاري رقم </a:t>
            </a:r>
            <a:r>
              <a:rPr lang="ar-DZ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071/ 0.0.2/08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الصادر بتاريخ </a:t>
            </a:r>
            <a:r>
              <a:rPr lang="ar-DZ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03جوان 2008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ما يلي: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1"/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لقد خصصت المواقيت في مرحلة التعليم الابتدائي  في إطار  التعديل حيزا زمنيا وافيا لنشاط  المعالجة التربوية في المواد الأساسية  من السنة  الأولى إلى السنة الخامسة ابتدائي . وهي اللغة العربية واللغة الفرنسية والرياضيات. </a:t>
            </a:r>
          </a:p>
          <a:p>
            <a:pPr algn="just" rtl="1">
              <a:lnSpc>
                <a:spcPct val="120000"/>
              </a:lnSpc>
            </a:pP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تنظم حصص المعالجة التربوية خلال الأسبوع  لفائدة  التلاميذ  الذين يُظْهِرُون صعوبات في استيعاب  بعض المفاهيم المدروسة  وفي اكتساب </a:t>
            </a:r>
            <a:r>
              <a:rPr lang="ar-DZ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تعليمات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ضرورية لبناء </a:t>
            </a:r>
            <a:r>
              <a:rPr lang="ar-DZ" sz="2800" b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تعلمات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جديدة لاحقة .</a:t>
            </a:r>
          </a:p>
          <a:p>
            <a:pPr algn="just" rtl="1">
              <a:lnSpc>
                <a:spcPct val="120000"/>
              </a:lnSpc>
            </a:pP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وينبغي ان تتم المعالجة التربوية بطرق بيداغوجية ملائمة بإمكانها مساعدة التلاميذ المعنيين من تجاوز صعوباتهم  وذلك </a:t>
            </a:r>
            <a:r>
              <a:rPr lang="ar-DZ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بتكييف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طرق التدخل و</a:t>
            </a:r>
            <a:r>
              <a:rPr lang="ar-DZ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تشخيص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مواطن الضعف لاستدراكها واللجوء إلى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تفريد</a:t>
            </a:r>
            <a:r>
              <a:rPr lang="ar-D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التعلم عندما يكون ذلك ممكنا.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20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9">
            <a:extLst/>
          </p:cNvPr>
          <p:cNvSpPr/>
          <p:nvPr/>
        </p:nvSpPr>
        <p:spPr>
          <a:xfrm>
            <a:off x="2999656" y="313622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عوائق التعلم</a:t>
            </a:r>
            <a:endParaRPr lang="fr-FR" sz="60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7" name="Rectangle : coins arrondis 6"/>
          <p:cNvSpPr/>
          <p:nvPr/>
        </p:nvSpPr>
        <p:spPr>
          <a:xfrm>
            <a:off x="641129" y="3467982"/>
            <a:ext cx="10909738" cy="2475920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ar-DZ" sz="4000" b="1" u="sng" dirty="0">
                <a:solidFill>
                  <a:schemeClr val="tx1"/>
                </a:solidFill>
              </a:rPr>
              <a:t>النشاط 07</a:t>
            </a:r>
            <a:r>
              <a:rPr lang="ar-DZ" sz="4000" b="1" dirty="0">
                <a:solidFill>
                  <a:schemeClr val="tx1"/>
                </a:solidFill>
              </a:rPr>
              <a:t>: بمساعدة زملائك توقع أهم الصعوبات التي تقف عائقا أمام التحصيل العلمي للمتعلمين في المعالجة البيداغوجية.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0" name="Arrondir un rectangle avec un coin diagonal 2"/>
          <p:cNvSpPr/>
          <p:nvPr/>
        </p:nvSpPr>
        <p:spPr>
          <a:xfrm>
            <a:off x="1153407" y="1615939"/>
            <a:ext cx="9885183" cy="1224136"/>
          </a:xfrm>
          <a:prstGeom prst="round2Diag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957263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DZ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هي صعوبات توجد عند بعض التلاميذ وتتمثل في وجود اختلال في بعض العمليات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التي تتصل  بالتعلم .</a:t>
            </a:r>
            <a:endParaRPr lang="ar-SA" sz="28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lèche vers le bas 3"/>
          <p:cNvSpPr/>
          <p:nvPr/>
        </p:nvSpPr>
        <p:spPr>
          <a:xfrm>
            <a:off x="4583831" y="2874393"/>
            <a:ext cx="3024336" cy="5580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29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9">
            <a:extLst/>
          </p:cNvPr>
          <p:cNvSpPr/>
          <p:nvPr/>
        </p:nvSpPr>
        <p:spPr>
          <a:xfrm>
            <a:off x="2999656" y="313622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هيكلة النشاط</a:t>
            </a:r>
            <a:endParaRPr lang="fr-FR" sz="60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7" name="Arrondir un rectangle avec un coin diagonal 4"/>
          <p:cNvSpPr/>
          <p:nvPr/>
        </p:nvSpPr>
        <p:spPr>
          <a:xfrm>
            <a:off x="917714" y="2082131"/>
            <a:ext cx="10356571" cy="383653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957263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DZ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صعوبة في الفهم   -  صعوبة في التفكير   -  صعوبة في الإدراك   - صعوبة في التذكر -  صعوبة في الانتباه   -  صعوبة في القراءة   -  صعوبة في الكتابة  -  صعوبة في النطق  -  صعوبة في العمليات  الرياضية قد توجد في الحساب أو في الهندسة...</a:t>
            </a:r>
            <a:endParaRPr lang="fr-FR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60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9">
            <a:extLst/>
          </p:cNvPr>
          <p:cNvSpPr/>
          <p:nvPr/>
        </p:nvSpPr>
        <p:spPr>
          <a:xfrm>
            <a:off x="2999656" y="313622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مصدر الخطأ</a:t>
            </a:r>
            <a:endParaRPr lang="fr-FR" sz="60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7" name="Rectangle : coins arrondis 6"/>
          <p:cNvSpPr/>
          <p:nvPr/>
        </p:nvSpPr>
        <p:spPr>
          <a:xfrm>
            <a:off x="641131" y="2460567"/>
            <a:ext cx="10909738" cy="2888380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ar-DZ" sz="4000" b="1" u="sng" dirty="0">
                <a:solidFill>
                  <a:schemeClr val="tx1"/>
                </a:solidFill>
              </a:rPr>
              <a:t>النشاط 08</a:t>
            </a:r>
            <a:r>
              <a:rPr lang="ar-DZ" sz="4000" b="1" dirty="0">
                <a:solidFill>
                  <a:schemeClr val="tx1"/>
                </a:solidFill>
              </a:rPr>
              <a:t>: </a:t>
            </a:r>
            <a:r>
              <a:rPr lang="ar-DZ" sz="4800" b="1" dirty="0" err="1">
                <a:solidFill>
                  <a:schemeClr val="tx1"/>
                </a:solidFill>
              </a:rPr>
              <a:t>تموقع</a:t>
            </a:r>
            <a:r>
              <a:rPr lang="ar-DZ" sz="4800" b="1" dirty="0">
                <a:solidFill>
                  <a:schemeClr val="tx1"/>
                </a:solidFill>
              </a:rPr>
              <a:t> في الزاوية التي تراها مناسبة من حيث من يتحمل الخطأ مع التبرير .</a:t>
            </a:r>
            <a:endParaRPr lang="fr-FR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41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/>
          <p:cNvCxnSpPr>
            <a:cxnSpLocks/>
          </p:cNvCxnSpPr>
          <p:nvPr/>
        </p:nvCxnSpPr>
        <p:spPr>
          <a:xfrm>
            <a:off x="6096000" y="1064025"/>
            <a:ext cx="0" cy="4655762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cxnSpLocks/>
          </p:cNvCxnSpPr>
          <p:nvPr/>
        </p:nvCxnSpPr>
        <p:spPr>
          <a:xfrm flipH="1">
            <a:off x="2310939" y="3411741"/>
            <a:ext cx="7880466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 : coins arrondis 10"/>
          <p:cNvSpPr/>
          <p:nvPr/>
        </p:nvSpPr>
        <p:spPr>
          <a:xfrm>
            <a:off x="4832466" y="2942703"/>
            <a:ext cx="2527069" cy="964277"/>
          </a:xfrm>
          <a:prstGeom prst="roundRect">
            <a:avLst/>
          </a:prstGeom>
          <a:solidFill>
            <a:schemeClr val="tx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b="1" dirty="0">
                <a:solidFill>
                  <a:schemeClr val="bg1"/>
                </a:solidFill>
              </a:rPr>
              <a:t>الخطأ يتحمله</a:t>
            </a:r>
            <a:endParaRPr lang="fr-FR" sz="3600" b="1" dirty="0">
              <a:solidFill>
                <a:schemeClr val="bg1"/>
              </a:solidFill>
            </a:endParaRPr>
          </a:p>
        </p:txBody>
      </p:sp>
      <p:sp>
        <p:nvSpPr>
          <p:cNvPr id="12" name="Rectangle : coins arrondis 11"/>
          <p:cNvSpPr/>
          <p:nvPr/>
        </p:nvSpPr>
        <p:spPr>
          <a:xfrm>
            <a:off x="358833" y="2942703"/>
            <a:ext cx="1792778" cy="9642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b="1" dirty="0">
                <a:solidFill>
                  <a:schemeClr val="tx1"/>
                </a:solidFill>
              </a:rPr>
              <a:t>الأستاذ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13" name="Rectangle : coins arrondis 12"/>
          <p:cNvSpPr/>
          <p:nvPr/>
        </p:nvSpPr>
        <p:spPr>
          <a:xfrm>
            <a:off x="10300162" y="2942703"/>
            <a:ext cx="1605742" cy="9642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b="1" dirty="0">
                <a:solidFill>
                  <a:schemeClr val="tx1"/>
                </a:solidFill>
              </a:rPr>
              <a:t>المتعلم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18" name="Rectangle : coins arrondis 17"/>
          <p:cNvSpPr/>
          <p:nvPr/>
        </p:nvSpPr>
        <p:spPr>
          <a:xfrm>
            <a:off x="5290011" y="99748"/>
            <a:ext cx="1605742" cy="9642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b="1" dirty="0">
                <a:solidFill>
                  <a:schemeClr val="tx1"/>
                </a:solidFill>
              </a:rPr>
              <a:t>الأسرة</a:t>
            </a:r>
            <a:endParaRPr lang="fr-FR" sz="3600" b="1" dirty="0">
              <a:solidFill>
                <a:schemeClr val="tx1"/>
              </a:solidFill>
            </a:endParaRPr>
          </a:p>
        </p:txBody>
      </p:sp>
      <p:sp>
        <p:nvSpPr>
          <p:cNvPr id="19" name="Rectangle : coins arrondis 18"/>
          <p:cNvSpPr/>
          <p:nvPr/>
        </p:nvSpPr>
        <p:spPr>
          <a:xfrm>
            <a:off x="4907628" y="5749512"/>
            <a:ext cx="2376746" cy="96427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b="1" dirty="0">
                <a:solidFill>
                  <a:schemeClr val="tx1"/>
                </a:solidFill>
              </a:rPr>
              <a:t>طبيعة الدرس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87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8" grpId="0" animBg="1"/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/>
          <p:cNvSpPr/>
          <p:nvPr/>
        </p:nvSpPr>
        <p:spPr>
          <a:xfrm>
            <a:off x="2204357" y="2057400"/>
            <a:ext cx="7968343" cy="2645229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8000" b="1" dirty="0">
                <a:solidFill>
                  <a:schemeClr val="tx1"/>
                </a:solidFill>
              </a:rPr>
              <a:t>الحصة الخامسة</a:t>
            </a:r>
            <a:endParaRPr lang="fr-FR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9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B021DE9B-22E1-4857-9C59-E11EA93CC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480" y="2605177"/>
            <a:ext cx="6719454" cy="19894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9DC8261-FCC9-4A20-81E1-F60D46B1921D}"/>
              </a:ext>
            </a:extLst>
          </p:cNvPr>
          <p:cNvSpPr/>
          <p:nvPr/>
        </p:nvSpPr>
        <p:spPr>
          <a:xfrm>
            <a:off x="2858480" y="3060101"/>
            <a:ext cx="6719453" cy="999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5400" b="1" dirty="0">
                <a:solidFill>
                  <a:schemeClr val="tx1"/>
                </a:solidFill>
              </a:rPr>
              <a:t>التقويم والمعالجة البيداغوجية</a:t>
            </a:r>
            <a:endParaRPr lang="fr-FR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72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hylactère : pensées 6"/>
          <p:cNvSpPr/>
          <p:nvPr/>
        </p:nvSpPr>
        <p:spPr>
          <a:xfrm>
            <a:off x="3266747" y="2496026"/>
            <a:ext cx="6552728" cy="1865948"/>
          </a:xfrm>
          <a:prstGeom prst="cloudCallout">
            <a:avLst>
              <a:gd name="adj1" fmla="val -51808"/>
              <a:gd name="adj2" fmla="val 5836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هل نعلم ونعالج أو نعلم ثم نعالج ؟</a:t>
            </a:r>
            <a:endParaRPr lang="fr-FR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مستدير الزوايا 9">
            <a:extLst/>
          </p:cNvPr>
          <p:cNvSpPr/>
          <p:nvPr/>
        </p:nvSpPr>
        <p:spPr>
          <a:xfrm>
            <a:off x="2999656" y="267043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النشاط 09</a:t>
            </a:r>
            <a:endParaRPr lang="fr-FR" sz="6000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806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9">
            <a:extLst/>
          </p:cNvPr>
          <p:cNvSpPr/>
          <p:nvPr/>
        </p:nvSpPr>
        <p:spPr>
          <a:xfrm>
            <a:off x="2999656" y="313622"/>
            <a:ext cx="6192688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أنواع المعالجة</a:t>
            </a:r>
            <a:endParaRPr lang="fr-FR" sz="60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8" name="Rectangle : coins arrondis 7"/>
          <p:cNvSpPr/>
          <p:nvPr/>
        </p:nvSpPr>
        <p:spPr>
          <a:xfrm>
            <a:off x="609600" y="2312885"/>
            <a:ext cx="11277600" cy="1721231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>
              <a:buFont typeface="Wingdings 2" pitchFamily="18" charset="2"/>
              <a:buNone/>
            </a:pPr>
            <a:r>
              <a:rPr lang="ar-D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وتكون مواكبة للدرس، و هناك من يسميها الدعم الفوري.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1">
              <a:buFont typeface="Wingdings 2" pitchFamily="18" charset="2"/>
              <a:buNone/>
            </a:pPr>
            <a:r>
              <a:rPr lang="ar-D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وهي تدفع بالمتعلم المتعثر لتلافي الخطأ ، ومعالجة أسبابه حينا، لمواصلة </a:t>
            </a:r>
            <a:r>
              <a:rPr lang="ar-DZ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التعلمات</a:t>
            </a:r>
            <a:r>
              <a:rPr lang="ar-D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اللاحقة تجنبا لحدوث احتباس </a:t>
            </a:r>
            <a:r>
              <a:rPr lang="ar-DZ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التعلمات</a:t>
            </a:r>
            <a:r>
              <a:rPr lang="ar-D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61412" y="1577024"/>
            <a:ext cx="4356847" cy="7358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المعالجة الآنية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/>
          <p:cNvSpPr/>
          <p:nvPr/>
        </p:nvSpPr>
        <p:spPr>
          <a:xfrm>
            <a:off x="573741" y="5019228"/>
            <a:ext cx="11277600" cy="1363632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>
              <a:buFont typeface="Wingdings 2" pitchFamily="18" charset="2"/>
              <a:buNone/>
            </a:pPr>
            <a:r>
              <a:rPr lang="ar-D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وتكون خارج الحصة الدراسية، وبعد عجز المعالجة الآنية في تصحيح عثرات المتعلم.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25553" y="4283366"/>
            <a:ext cx="4356847" cy="7358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المعالجة البعدية</a:t>
            </a:r>
            <a:endParaRPr lang="fr-FR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7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9">
            <a:extLst>
              <a:ext uri="{FF2B5EF4-FFF2-40B4-BE49-F238E27FC236}">
                <a16:creationId xmlns:a16="http://schemas.microsoft.com/office/drawing/2014/main" xmlns="" id="{42D2FD2D-3494-4EA1-8E1E-4BD515574920}"/>
              </a:ext>
            </a:extLst>
          </p:cNvPr>
          <p:cNvSpPr/>
          <p:nvPr/>
        </p:nvSpPr>
        <p:spPr>
          <a:xfrm>
            <a:off x="473212" y="398242"/>
            <a:ext cx="11179313" cy="1091710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Hadith1" pitchFamily="2" charset="-78"/>
              </a:rPr>
              <a:t>النشاط 10: المعالجة والدعم من خلال مشاهدة الفيديو</a:t>
            </a:r>
            <a:endParaRPr lang="fr-FR" sz="4400" dirty="0">
              <a:solidFill>
                <a:schemeClr val="tx1"/>
              </a:solidFill>
              <a:cs typeface="Al-Hadith1" pitchFamily="2" charset="-78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xmlns="" id="{9EFC0CC6-6F50-4BFE-80D7-46334A300756}"/>
              </a:ext>
            </a:extLst>
          </p:cNvPr>
          <p:cNvSpPr/>
          <p:nvPr/>
        </p:nvSpPr>
        <p:spPr>
          <a:xfrm>
            <a:off x="192156" y="2352923"/>
            <a:ext cx="11807687" cy="354495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ar-SA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الهدف</a:t>
            </a:r>
            <a:r>
              <a:rPr lang="ar-DZ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من مشاهدة الفيديو</a:t>
            </a:r>
            <a:r>
              <a:rPr lang="ar-SA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ar-DZ" sz="5400" dirty="0">
                <a:solidFill>
                  <a:schemeClr val="tx1"/>
                </a:solidFill>
              </a:rPr>
              <a:t>ممارسة التقويم التكويني من أجل المعالجة الآنية. </a:t>
            </a:r>
          </a:p>
          <a:p>
            <a:pPr algn="just" rtl="1"/>
            <a:r>
              <a:rPr lang="ar-DZ" altLang="ko-KR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ملاحظة</a:t>
            </a:r>
            <a:r>
              <a:rPr lang="ar-DZ" altLang="ko-KR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ar-DZ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يتم اختيار فيديو مناسب للنشاط من قبل </a:t>
            </a:r>
            <a:r>
              <a:rPr lang="ar-DZ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المؤطر</a:t>
            </a:r>
            <a:r>
              <a:rPr lang="ar-SA" altLang="ko-K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altLang="ko-KR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5E0FF95-0AF5-433B-BCA0-37EC9C6568D8}"/>
              </a:ext>
            </a:extLst>
          </p:cNvPr>
          <p:cNvSpPr/>
          <p:nvPr/>
        </p:nvSpPr>
        <p:spPr>
          <a:xfrm>
            <a:off x="911750" y="5897880"/>
            <a:ext cx="2776330" cy="4782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400" b="1" dirty="0">
                <a:solidFill>
                  <a:schemeClr val="tx1"/>
                </a:solidFill>
                <a:hlinkClick r:id="rId3" action="ppaction://hlinkfile"/>
              </a:rPr>
              <a:t>ورقة عمل رقم 06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6A31498F-BAB7-4011-A399-47199B802D59}"/>
              </a:ext>
            </a:extLst>
          </p:cNvPr>
          <p:cNvSpPr/>
          <p:nvPr/>
        </p:nvSpPr>
        <p:spPr>
          <a:xfrm>
            <a:off x="192156" y="1316603"/>
            <a:ext cx="11807687" cy="45521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rtl="1"/>
            <a:r>
              <a:rPr lang="ar-DZ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نستخلص</a:t>
            </a:r>
            <a:r>
              <a:rPr lang="ar-DZ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DZ" sz="4800" b="1" dirty="0">
                <a:solidFill>
                  <a:schemeClr val="tx1"/>
                </a:solidFill>
              </a:rPr>
              <a:t>من خلال مشاهدة الفيديو المتابعة الفردية للأستاذ لمتعلميه للوقوف على الصعوبات المسجلة من أجل المعالجة الآنية. </a:t>
            </a:r>
            <a:endParaRPr lang="ar-DZ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33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xmlns="" id="{23583582-612C-4C80-BFD4-EAD9290803FA}"/>
              </a:ext>
            </a:extLst>
          </p:cNvPr>
          <p:cNvSpPr/>
          <p:nvPr/>
        </p:nvSpPr>
        <p:spPr>
          <a:xfrm>
            <a:off x="369091" y="1303787"/>
            <a:ext cx="11453817" cy="52957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CCA1B1C-0687-492F-A345-198CE4FBBFE1}"/>
              </a:ext>
            </a:extLst>
          </p:cNvPr>
          <p:cNvSpPr/>
          <p:nvPr/>
        </p:nvSpPr>
        <p:spPr>
          <a:xfrm>
            <a:off x="5869414" y="1888512"/>
            <a:ext cx="5184219" cy="13589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DZ" sz="2800" b="1" u="sng" dirty="0">
                <a:solidFill>
                  <a:schemeClr val="tx1"/>
                </a:solidFill>
              </a:rPr>
              <a:t>التقويم التشخيصي</a:t>
            </a:r>
            <a:r>
              <a:rPr lang="ar-DZ" sz="2800" b="1" dirty="0">
                <a:solidFill>
                  <a:schemeClr val="tx1"/>
                </a:solidFill>
              </a:rPr>
              <a:t>: </a:t>
            </a:r>
            <a:r>
              <a:rPr lang="ar-DZ" sz="2400" b="1" dirty="0">
                <a:solidFill>
                  <a:schemeClr val="tx1"/>
                </a:solidFill>
              </a:rPr>
              <a:t>التغذية الراجعة ـ التخطيط ـ الفروق الفردية ـ التنبؤ ـ الاستباق ـ مهارات القرن 21 ـ التعلم النشط ـ التقويم الذاتي ـ الضبط ...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74F4C62-4D4E-40EB-8217-67BD0586B8C8}"/>
              </a:ext>
            </a:extLst>
          </p:cNvPr>
          <p:cNvSpPr/>
          <p:nvPr/>
        </p:nvSpPr>
        <p:spPr>
          <a:xfrm>
            <a:off x="7737083" y="3771313"/>
            <a:ext cx="3942718" cy="8877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DZ" sz="2800" b="1" u="sng" dirty="0">
                <a:solidFill>
                  <a:schemeClr val="tx1"/>
                </a:solidFill>
              </a:rPr>
              <a:t>التقويم التكويني</a:t>
            </a:r>
            <a:r>
              <a:rPr lang="ar-DZ" sz="2800" b="1" dirty="0">
                <a:solidFill>
                  <a:schemeClr val="tx1"/>
                </a:solidFill>
              </a:rPr>
              <a:t>: </a:t>
            </a:r>
            <a:r>
              <a:rPr lang="ar-DZ" sz="2400" b="1" dirty="0">
                <a:solidFill>
                  <a:schemeClr val="tx1"/>
                </a:solidFill>
              </a:rPr>
              <a:t>تقويم الأقران ـ التعديل ـ الإبداع ...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F6AC1C2-2D78-4201-ABB4-4458384D5C47}"/>
              </a:ext>
            </a:extLst>
          </p:cNvPr>
          <p:cNvSpPr/>
          <p:nvPr/>
        </p:nvSpPr>
        <p:spPr>
          <a:xfrm>
            <a:off x="6096000" y="5256316"/>
            <a:ext cx="4239700" cy="7872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800" b="1" u="sng" dirty="0">
                <a:solidFill>
                  <a:schemeClr val="tx1"/>
                </a:solidFill>
              </a:rPr>
              <a:t>التقويم التحصيلي</a:t>
            </a:r>
            <a:r>
              <a:rPr lang="ar-DZ" sz="2800" b="1" u="sng" dirty="0">
                <a:solidFill>
                  <a:schemeClr val="tx1"/>
                </a:solidFill>
                <a:cs typeface="+mj-cs"/>
              </a:rPr>
              <a:t>:</a:t>
            </a:r>
            <a:r>
              <a:rPr lang="ar-SA" altLang="ko-KR" sz="2400" b="1" dirty="0">
                <a:solidFill>
                  <a:schemeClr val="tx1"/>
                </a:solidFill>
                <a:latin typeface="Traditional Arabic" panose="02020603050405020304" pitchFamily="18" charset="-78"/>
                <a:cs typeface="+mj-cs"/>
              </a:rPr>
              <a:t> </a:t>
            </a:r>
            <a:r>
              <a:rPr lang="ar-DZ" altLang="ko-KR" sz="2400" b="1" dirty="0">
                <a:solidFill>
                  <a:schemeClr val="tx1"/>
                </a:solidFill>
                <a:latin typeface="Traditional Arabic" panose="02020603050405020304" pitchFamily="18" charset="-78"/>
                <a:cs typeface="+mj-cs"/>
              </a:rPr>
              <a:t>تمارين وأنشطة تقويمية ـ </a:t>
            </a:r>
            <a:r>
              <a:rPr lang="ar-SA" altLang="ko-KR" sz="2400" b="1" dirty="0">
                <a:solidFill>
                  <a:schemeClr val="tx1"/>
                </a:solidFill>
                <a:latin typeface="Traditional Arabic" panose="02020603050405020304" pitchFamily="18" charset="-78"/>
                <a:cs typeface="+mj-cs"/>
              </a:rPr>
              <a:t>اختبارا</a:t>
            </a:r>
            <a:r>
              <a:rPr lang="ar-DZ" altLang="ko-KR" sz="2400" b="1" dirty="0">
                <a:solidFill>
                  <a:schemeClr val="tx1"/>
                </a:solidFill>
                <a:latin typeface="Traditional Arabic" panose="02020603050405020304" pitchFamily="18" charset="-78"/>
                <a:cs typeface="+mj-cs"/>
              </a:rPr>
              <a:t>ت ـ </a:t>
            </a:r>
            <a:r>
              <a:rPr lang="ar-SA" altLang="ko-KR" sz="2400" b="1" dirty="0">
                <a:solidFill>
                  <a:schemeClr val="tx1"/>
                </a:solidFill>
                <a:latin typeface="Traditional Arabic" panose="02020603050405020304" pitchFamily="18" charset="-78"/>
                <a:cs typeface="+mj-cs"/>
              </a:rPr>
              <a:t>امتحانات</a:t>
            </a:r>
            <a:r>
              <a:rPr lang="ar-DZ" altLang="ko-KR" sz="2400" b="1" dirty="0">
                <a:solidFill>
                  <a:schemeClr val="tx1"/>
                </a:solidFill>
                <a:latin typeface="Traditional Arabic" panose="02020603050405020304" pitchFamily="18" charset="-78"/>
                <a:cs typeface="+mj-cs"/>
              </a:rPr>
              <a:t> ...</a:t>
            </a:r>
            <a:endParaRPr lang="ar-SA" altLang="ko-KR" b="1" dirty="0">
              <a:solidFill>
                <a:schemeClr val="tx1"/>
              </a:solidFill>
              <a:latin typeface="Traditional Arabic" panose="02020603050405020304" pitchFamily="18" charset="-78"/>
              <a:cs typeface="+mj-cs"/>
            </a:endParaRPr>
          </a:p>
        </p:txBody>
      </p:sp>
      <p:sp>
        <p:nvSpPr>
          <p:cNvPr id="12" name="مستطيل مستدير الزوايا 9">
            <a:extLst>
              <a:ext uri="{FF2B5EF4-FFF2-40B4-BE49-F238E27FC236}">
                <a16:creationId xmlns:a16="http://schemas.microsoft.com/office/drawing/2014/main" xmlns="" id="{E791C57E-D6ED-4D66-95E6-0601045DDF3B}"/>
              </a:ext>
            </a:extLst>
          </p:cNvPr>
          <p:cNvSpPr/>
          <p:nvPr/>
        </p:nvSpPr>
        <p:spPr>
          <a:xfrm>
            <a:off x="2298873" y="177099"/>
            <a:ext cx="7594254" cy="1002291"/>
          </a:xfrm>
          <a:prstGeom prst="plaqu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b="1" dirty="0">
                <a:solidFill>
                  <a:schemeClr val="tx1"/>
                </a:solidFill>
              </a:rPr>
              <a:t>كلمات مفتاحية مرتبطة بالتقييم </a:t>
            </a:r>
            <a:endParaRPr lang="fr-FR" sz="4800" b="1" dirty="0">
              <a:solidFill>
                <a:schemeClr val="tx1"/>
              </a:solidFill>
              <a:cs typeface="Al-Hadith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708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68253" y="1845426"/>
            <a:ext cx="7897090" cy="24929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DZ" sz="2400" dirty="0"/>
              <a:t>  </a:t>
            </a:r>
            <a:endParaRPr lang="fr-FR" sz="2400" dirty="0"/>
          </a:p>
          <a:p>
            <a:pPr algn="ctr"/>
            <a:r>
              <a:rPr lang="fr-FR" sz="2400" dirty="0"/>
              <a:t> </a:t>
            </a:r>
            <a:endParaRPr lang="ar-AE" sz="2400" dirty="0"/>
          </a:p>
          <a:p>
            <a:pPr algn="ctr" rtl="1"/>
            <a:r>
              <a:rPr lang="ar-DZ" sz="6000" b="1" dirty="0"/>
              <a:t>التقويم من أجل التعلم</a:t>
            </a:r>
            <a:endParaRPr lang="ar-AE" sz="6000" b="1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656008" y="4591406"/>
            <a:ext cx="10667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3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المتعلم في صعوبة ليس بمتعلم ضعيف انما يجهل نقاط قواه.</a:t>
            </a:r>
            <a:endParaRPr lang="fr-FR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fr-FR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55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2444238" y="380872"/>
            <a:ext cx="7303524" cy="1104889"/>
          </a:xfrm>
          <a:prstGeom prst="plaqu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ar-DZ" sz="6000" b="1" u="sng" dirty="0"/>
              <a:t>لوحة القيادة</a:t>
            </a:r>
            <a:endParaRPr lang="fr-FR" sz="4800" b="1" u="sng" dirty="0"/>
          </a:p>
        </p:txBody>
      </p:sp>
      <p:sp>
        <p:nvSpPr>
          <p:cNvPr id="7" name="Rectangle : coins arrondis 6"/>
          <p:cNvSpPr/>
          <p:nvPr/>
        </p:nvSpPr>
        <p:spPr>
          <a:xfrm>
            <a:off x="7525364" y="2067429"/>
            <a:ext cx="3237271" cy="899652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الحصة </a:t>
            </a:r>
            <a:r>
              <a:rPr lang="ar-DZ" sz="4000" b="1" dirty="0">
                <a:solidFill>
                  <a:schemeClr val="tx1"/>
                </a:solidFill>
                <a:hlinkClick r:id="rId2" action="ppaction://hlinksldjump"/>
              </a:rPr>
              <a:t>الأولى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/>
          <p:cNvSpPr/>
          <p:nvPr/>
        </p:nvSpPr>
        <p:spPr>
          <a:xfrm>
            <a:off x="1429365" y="2067429"/>
            <a:ext cx="3237271" cy="899652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الحصة </a:t>
            </a:r>
            <a:r>
              <a:rPr lang="ar-DZ" sz="4000" b="1" dirty="0">
                <a:solidFill>
                  <a:schemeClr val="tx1"/>
                </a:solidFill>
                <a:hlinkClick r:id="rId3" action="ppaction://hlinksldjump"/>
              </a:rPr>
              <a:t>الثانية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/>
          <p:cNvSpPr/>
          <p:nvPr/>
        </p:nvSpPr>
        <p:spPr>
          <a:xfrm>
            <a:off x="7525364" y="3485410"/>
            <a:ext cx="3237271" cy="899652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الحصة </a:t>
            </a:r>
            <a:r>
              <a:rPr lang="ar-DZ" sz="4000" b="1" dirty="0">
                <a:solidFill>
                  <a:schemeClr val="tx1"/>
                </a:solidFill>
                <a:hlinkClick r:id="rId4" action="ppaction://hlinksldjump"/>
              </a:rPr>
              <a:t>الثالثة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/>
          <p:cNvSpPr/>
          <p:nvPr/>
        </p:nvSpPr>
        <p:spPr>
          <a:xfrm>
            <a:off x="1429365" y="3485410"/>
            <a:ext cx="3237271" cy="899652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الحصة </a:t>
            </a:r>
            <a:r>
              <a:rPr lang="ar-DZ" sz="4000" b="1" dirty="0">
                <a:solidFill>
                  <a:schemeClr val="tx1"/>
                </a:solidFill>
                <a:hlinkClick r:id="rId5" action="ppaction://hlinksldjump"/>
              </a:rPr>
              <a:t>الرابعة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1" name="Rectangle : coins arrondis 10"/>
          <p:cNvSpPr/>
          <p:nvPr/>
        </p:nvSpPr>
        <p:spPr>
          <a:xfrm>
            <a:off x="4477364" y="4840053"/>
            <a:ext cx="3237271" cy="899652"/>
          </a:xfrm>
          <a:prstGeom prst="round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chemeClr val="tx1"/>
                </a:solidFill>
              </a:rPr>
              <a:t>الحصة </a:t>
            </a:r>
            <a:r>
              <a:rPr lang="ar-DZ" sz="4000" b="1" dirty="0">
                <a:solidFill>
                  <a:schemeClr val="tx1"/>
                </a:solidFill>
                <a:hlinkClick r:id="rId6" action="ppaction://hlinksldjump"/>
              </a:rPr>
              <a:t>الخامسة</a:t>
            </a:r>
            <a:endParaRPr lang="fr-FR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6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/>
          <p:cNvSpPr/>
          <p:nvPr/>
        </p:nvSpPr>
        <p:spPr>
          <a:xfrm>
            <a:off x="2204357" y="2057400"/>
            <a:ext cx="7968343" cy="264522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8000" b="1" dirty="0">
                <a:solidFill>
                  <a:schemeClr val="tx1"/>
                </a:solidFill>
              </a:rPr>
              <a:t>الحصة الأولى</a:t>
            </a:r>
            <a:endParaRPr lang="fr-FR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7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62050" y="469362"/>
            <a:ext cx="9867900" cy="1104889"/>
          </a:xfrm>
          <a:prstGeom prst="plaqu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 rtl="1"/>
            <a:r>
              <a:rPr lang="ar-DZ" sz="5400" b="1" u="sng" dirty="0"/>
              <a:t>النشاط 01</a:t>
            </a:r>
            <a:r>
              <a:rPr lang="ar-DZ" sz="5400" b="1" dirty="0"/>
              <a:t> :</a:t>
            </a:r>
            <a:r>
              <a:rPr lang="ar-DZ" sz="5400" b="1" dirty="0">
                <a:solidFill>
                  <a:srgbClr val="FF0000"/>
                </a:solidFill>
              </a:rPr>
              <a:t> </a:t>
            </a:r>
            <a:r>
              <a:rPr lang="ar-DZ" sz="4800" b="1" dirty="0"/>
              <a:t>النشاط التحفيزي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4181" y="2057406"/>
            <a:ext cx="10948219" cy="4495794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ar-DZ" sz="4000" b="1" dirty="0"/>
              <a:t>      يقوم المتدربون بكتابة عبارات على أوراق للتعريف بأنفسهم </a:t>
            </a:r>
            <a:r>
              <a:rPr lang="fr-FR" sz="4000" b="1" dirty="0"/>
              <a:t>)</a:t>
            </a:r>
            <a:r>
              <a:rPr lang="ar-DZ" sz="4000" b="1" dirty="0"/>
              <a:t>الخبرة المهنية ، الملمح العلمي ، الميول والرغبات، نقطة قوة ، نقطة ضعف...)</a:t>
            </a:r>
            <a:r>
              <a:rPr lang="fr-FR" sz="4000" b="1" dirty="0"/>
              <a:t> </a:t>
            </a:r>
            <a:r>
              <a:rPr lang="ar-DZ" sz="4000" b="1" dirty="0"/>
              <a:t>ثم يقومون بتصميمها على شكل كريات.</a:t>
            </a:r>
          </a:p>
          <a:p>
            <a:pPr algn="just" rtl="1">
              <a:buNone/>
            </a:pPr>
            <a:r>
              <a:rPr lang="ar-DZ" sz="4000" b="1" dirty="0"/>
              <a:t>     يعلن المدرب عن رمي الأوراق في الهواء و في كل الاتجاهات ثم يقوم كل متدرب بالتقاط الورقة الاقرب منه ويقوم بقراءة ما هو مكتوب عليها ويتكهن من هو صاحب الورقة. 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404273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>
            <a:extLst>
              <a:ext uri="{FF2B5EF4-FFF2-40B4-BE49-F238E27FC236}">
                <a16:creationId xmlns:a16="http://schemas.microsoft.com/office/drawing/2014/main" xmlns="" id="{55E836D2-B0B1-4AB9-B836-499A008C4BE7}"/>
              </a:ext>
            </a:extLst>
          </p:cNvPr>
          <p:cNvSpPr/>
          <p:nvPr/>
        </p:nvSpPr>
        <p:spPr>
          <a:xfrm>
            <a:off x="1157749" y="1835024"/>
            <a:ext cx="9906000" cy="337026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r>
              <a:rPr lang="ar-DZ" sz="6600" b="1" dirty="0">
                <a:solidFill>
                  <a:schemeClr val="tx1"/>
                </a:solidFill>
                <a:latin typeface="ae_Dimnah" pitchFamily="18" charset="-78"/>
                <a:ea typeface="Calibri"/>
                <a:cs typeface="+mj-cs"/>
              </a:rPr>
              <a:t>جمع التصورات لضبط الاحتياجات المتعلقة بالتقويم</a:t>
            </a:r>
            <a:endParaRPr lang="fr-FR" sz="6600" b="1" dirty="0">
              <a:solidFill>
                <a:schemeClr val="tx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408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3256</TotalTime>
  <Words>1723</Words>
  <Application>Microsoft Office PowerPoint</Application>
  <PresentationFormat>Personnalisé</PresentationFormat>
  <Paragraphs>244</Paragraphs>
  <Slides>44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4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النشاط 01 : النشاط التحفيزي</vt:lpstr>
      <vt:lpstr>Présentation PowerPoint</vt:lpstr>
      <vt:lpstr>Présentation PowerPoint</vt:lpstr>
      <vt:lpstr>النشاط 02 : ماهو التقويم ؟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النشاط 03</vt:lpstr>
      <vt:lpstr>Présentation PowerPoint</vt:lpstr>
      <vt:lpstr>Présentation PowerPoint</vt:lpstr>
      <vt:lpstr> النشاط 04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Client</dc:creator>
  <cp:lastModifiedBy>brm</cp:lastModifiedBy>
  <cp:revision>448</cp:revision>
  <dcterms:created xsi:type="dcterms:W3CDTF">2017-05-17T08:48:18Z</dcterms:created>
  <dcterms:modified xsi:type="dcterms:W3CDTF">2018-07-08T09:19:33Z</dcterms:modified>
</cp:coreProperties>
</file>