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7" r:id="rId2"/>
    <p:sldId id="256" r:id="rId3"/>
    <p:sldId id="258" r:id="rId4"/>
    <p:sldId id="259" r:id="rId5"/>
    <p:sldId id="261" r:id="rId6"/>
    <p:sldId id="260" r:id="rId7"/>
    <p:sldId id="263" r:id="rId8"/>
    <p:sldId id="269" r:id="rId9"/>
    <p:sldId id="265" r:id="rId10"/>
    <p:sldId id="266" r:id="rId11"/>
    <p:sldId id="267" r:id="rId12"/>
    <p:sldId id="268" r:id="rId13"/>
    <p:sldId id="264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696" autoAdjust="0"/>
  </p:normalViewPr>
  <p:slideViewPr>
    <p:cSldViewPr>
      <p:cViewPr varScale="1">
        <p:scale>
          <a:sx n="60" d="100"/>
          <a:sy n="60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CDA52-6658-409D-B7A1-3C260A65A82F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C154B-7434-4084-8A4F-B0FC48D09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C154B-7434-4084-8A4F-B0FC48D099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C154B-7434-4084-8A4F-B0FC48D099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C154B-7434-4084-8A4F-B0FC48D0995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C154B-7434-4084-8A4F-B0FC48D099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C154B-7434-4084-8A4F-B0FC48D0995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C154B-7434-4084-8A4F-B0FC48D099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C154B-7434-4084-8A4F-B0FC48D0995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F7D1C6-5289-4682-9E26-CD70D1E8D822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436FA3-44E0-4AE9-9ECF-3CBBF6AA9E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81000" y="1219200"/>
            <a:ext cx="9982200" cy="22098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Down">
              <a:avLst>
                <a:gd name="adj" fmla="val 14801"/>
              </a:avLst>
            </a:prstTxWarp>
            <a:spAutoFit/>
          </a:bodyPr>
          <a:lstStyle/>
          <a:p>
            <a:pPr algn="ctr"/>
            <a:r>
              <a:rPr lang="ar-SA" sz="6000" b="1" dirty="0" smtClean="0">
                <a:ln w="900" cmpd="sng">
                  <a:solidFill>
                    <a:schemeClr val="accent3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بسم الله الرحمن الرحيم</a:t>
            </a:r>
            <a:endParaRPr lang="en-US" sz="6000" b="1" dirty="0">
              <a:ln w="900" cmpd="sng">
                <a:solidFill>
                  <a:schemeClr val="accent3"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Action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Strengthening community action for health</a:t>
            </a:r>
          </a:p>
          <a:p>
            <a:pPr marL="514350" indent="-514350" algn="just">
              <a:buNone/>
            </a:pPr>
            <a:r>
              <a:rPr lang="en-US" dirty="0" smtClean="0"/>
              <a:t>e.g.: organization for certain disease such as oral cancer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Action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Developing personal skills</a:t>
            </a:r>
          </a:p>
          <a:p>
            <a:pPr marL="514350" indent="-514350">
              <a:buNone/>
            </a:pPr>
            <a:r>
              <a:rPr lang="en-US" dirty="0" smtClean="0"/>
              <a:t>By:</a:t>
            </a:r>
          </a:p>
          <a:p>
            <a:pPr marL="914400" lvl="1" indent="-514350"/>
            <a:r>
              <a:rPr lang="en-US" dirty="0" smtClean="0"/>
              <a:t>Providing information</a:t>
            </a:r>
          </a:p>
          <a:p>
            <a:pPr marL="914400" lvl="1" indent="-514350"/>
            <a:r>
              <a:rPr lang="en-US" dirty="0" smtClean="0"/>
              <a:t>Oral health education</a:t>
            </a:r>
          </a:p>
          <a:p>
            <a:pPr marL="914400" lvl="1" indent="-514350"/>
            <a:r>
              <a:rPr lang="en-US" dirty="0" smtClean="0"/>
              <a:t>Healthy life still</a:t>
            </a:r>
          </a:p>
          <a:p>
            <a:pPr marL="514350" indent="-51435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Action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Re-orienting health services</a:t>
            </a:r>
          </a:p>
          <a:p>
            <a:pPr marL="914400" lvl="1" indent="-514350"/>
            <a:r>
              <a:rPr lang="en-US" dirty="0" smtClean="0"/>
              <a:t>Prevention oriented services</a:t>
            </a:r>
          </a:p>
          <a:p>
            <a:pPr marL="914400" lvl="1" indent="-514350"/>
            <a:r>
              <a:rPr lang="en-US" dirty="0" smtClean="0"/>
              <a:t>Patient’s counseling</a:t>
            </a:r>
          </a:p>
          <a:p>
            <a:pPr marL="914400" lvl="1" indent="-514350"/>
            <a:r>
              <a:rPr lang="en-US" dirty="0" smtClean="0"/>
              <a:t>Oral health service research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077200" y="61722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hlinkClick r:id="rId2" action="ppaction://hlinksldjump"/>
              </a:rPr>
              <a:t>Back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Preventive approach</a:t>
            </a:r>
          </a:p>
          <a:p>
            <a:r>
              <a:rPr lang="en-US" dirty="0" smtClean="0"/>
              <a:t>Behavioral change</a:t>
            </a:r>
          </a:p>
          <a:p>
            <a:r>
              <a:rPr lang="en-US" dirty="0" smtClean="0"/>
              <a:t>Educational approach</a:t>
            </a:r>
          </a:p>
          <a:p>
            <a:r>
              <a:rPr lang="en-US" dirty="0" smtClean="0"/>
              <a:t>Empowerment</a:t>
            </a:r>
          </a:p>
          <a:p>
            <a:r>
              <a:rPr lang="en-US" dirty="0" smtClean="0"/>
              <a:t>Social change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Preventive approach:</a:t>
            </a:r>
          </a:p>
          <a:p>
            <a:pPr>
              <a:buNone/>
            </a:pPr>
            <a:r>
              <a:rPr lang="en-US" dirty="0" smtClean="0"/>
              <a:t>“Top-down” authoritative style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Limitation:</a:t>
            </a:r>
          </a:p>
          <a:p>
            <a:pPr lvl="1"/>
            <a:r>
              <a:rPr lang="en-US" dirty="0" smtClean="0"/>
              <a:t>Ignore underlying causes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Behavioral change: </a:t>
            </a:r>
          </a:p>
          <a:p>
            <a:pPr>
              <a:buNone/>
            </a:pPr>
            <a:r>
              <a:rPr lang="en-US" sz="2800" dirty="0" smtClean="0"/>
              <a:t>provision of information</a:t>
            </a:r>
            <a:r>
              <a:rPr lang="en-US" dirty="0" smtClean="0"/>
              <a:t>	      </a:t>
            </a:r>
          </a:p>
          <a:p>
            <a:pPr>
              <a:buNone/>
            </a:pPr>
            <a:r>
              <a:rPr lang="en-US" sz="2800" dirty="0" smtClean="0"/>
              <a:t>						change of behavior</a:t>
            </a:r>
            <a:endParaRPr lang="en-US" dirty="0" smtClean="0"/>
          </a:p>
          <a:p>
            <a:pPr lvl="1"/>
            <a:r>
              <a:rPr lang="en-US" dirty="0" smtClean="0"/>
              <a:t>Expert led approach</a:t>
            </a:r>
          </a:p>
        </p:txBody>
      </p:sp>
      <p:sp>
        <p:nvSpPr>
          <p:cNvPr id="4" name="Striped Right Arrow 3"/>
          <p:cNvSpPr/>
          <p:nvPr/>
        </p:nvSpPr>
        <p:spPr>
          <a:xfrm rot="1072535">
            <a:off x="4092981" y="2452053"/>
            <a:ext cx="936764" cy="289092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Educational approach:</a:t>
            </a:r>
          </a:p>
          <a:p>
            <a:pPr>
              <a:buNone/>
            </a:pPr>
            <a:r>
              <a:rPr lang="en-US" dirty="0" smtClean="0"/>
              <a:t>Help individuals make better health choices</a:t>
            </a:r>
          </a:p>
          <a:p>
            <a:pPr lvl="1"/>
            <a:r>
              <a:rPr lang="en-US" dirty="0" smtClean="0"/>
              <a:t>Expert led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Empowerment</a:t>
            </a:r>
          </a:p>
          <a:p>
            <a:pPr>
              <a:buNone/>
            </a:pPr>
            <a:r>
              <a:rPr lang="en-US" sz="2800" dirty="0" smtClean="0"/>
              <a:t>Helps to strengthen community action for health</a:t>
            </a:r>
          </a:p>
          <a:p>
            <a:pPr>
              <a:buNone/>
            </a:pPr>
            <a:r>
              <a:rPr lang="en-US" sz="2800" dirty="0" smtClean="0"/>
              <a:t>“Bottom-up approach”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change:</a:t>
            </a:r>
          </a:p>
          <a:p>
            <a:pPr>
              <a:buNone/>
            </a:pPr>
            <a:r>
              <a:rPr lang="en-US" dirty="0" smtClean="0"/>
              <a:t>Change or modify environment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promotion:</a:t>
            </a:r>
          </a:p>
          <a:p>
            <a:r>
              <a:rPr lang="en-US" dirty="0" smtClean="0"/>
              <a:t>Targets underlying cause of oral health</a:t>
            </a:r>
          </a:p>
          <a:p>
            <a:r>
              <a:rPr lang="en-US" dirty="0" smtClean="0"/>
              <a:t>Success depends on partnerships</a:t>
            </a:r>
          </a:p>
          <a:p>
            <a:r>
              <a:rPr lang="en-US" dirty="0" smtClean="0"/>
              <a:t>Vital practice of prevention</a:t>
            </a:r>
          </a:p>
          <a:p>
            <a:r>
              <a:rPr lang="en-US" dirty="0" smtClean="0"/>
              <a:t>Focus on people and their 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58000" cy="17526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 smtClean="0"/>
              <a:t>Yaser</a:t>
            </a:r>
            <a:r>
              <a:rPr lang="en-US" sz="2800" b="1" dirty="0" smtClean="0"/>
              <a:t> A. Alsahafi, BDS, MSD</a:t>
            </a:r>
          </a:p>
          <a:p>
            <a:pPr algn="ctr"/>
            <a:r>
              <a:rPr lang="en-US" sz="2200" dirty="0" smtClean="0"/>
              <a:t>Division of Dental Pu</a:t>
            </a:r>
            <a:r>
              <a:rPr lang="en-US" sz="2200" dirty="0"/>
              <a:t>b</a:t>
            </a:r>
            <a:r>
              <a:rPr lang="en-US" sz="2200" dirty="0" smtClean="0"/>
              <a:t>lic Health&amp; Community Dentistry</a:t>
            </a:r>
          </a:p>
          <a:p>
            <a:pPr algn="ctr"/>
            <a:r>
              <a:rPr lang="ar-SA" sz="2200" dirty="0" smtClean="0"/>
              <a:t>شعبة صحة أسنان المجتمع والصحة العامة</a:t>
            </a:r>
            <a:endParaRPr lang="en-US" sz="2200" dirty="0"/>
          </a:p>
        </p:txBody>
      </p:sp>
      <p:sp>
        <p:nvSpPr>
          <p:cNvPr id="4" name="Freeform 3"/>
          <p:cNvSpPr/>
          <p:nvPr/>
        </p:nvSpPr>
        <p:spPr>
          <a:xfrm>
            <a:off x="48197" y="228600"/>
            <a:ext cx="9047606" cy="2895600"/>
          </a:xfrm>
          <a:custGeom>
            <a:avLst/>
            <a:gdLst>
              <a:gd name="connsiteX0" fmla="*/ 0 w 7435433"/>
              <a:gd name="connsiteY0" fmla="*/ 0 h 923330"/>
              <a:gd name="connsiteX1" fmla="*/ 7435433 w 7435433"/>
              <a:gd name="connsiteY1" fmla="*/ 0 h 923330"/>
              <a:gd name="connsiteX2" fmla="*/ 7435433 w 7435433"/>
              <a:gd name="connsiteY2" fmla="*/ 923330 h 923330"/>
              <a:gd name="connsiteX3" fmla="*/ 0 w 7435433"/>
              <a:gd name="connsiteY3" fmla="*/ 923330 h 923330"/>
              <a:gd name="connsiteX4" fmla="*/ 0 w 7435433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5433" h="923330">
                <a:moveTo>
                  <a:pt x="0" y="0"/>
                </a:moveTo>
                <a:lnTo>
                  <a:pt x="7435433" y="0"/>
                </a:lnTo>
                <a:lnTo>
                  <a:pt x="7435433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orthographicFront"/>
            <a:lightRig rig="sunset" dir="t"/>
          </a:scene3d>
          <a:sp3d prstMaterial="powder"/>
        </p:spPr>
        <p:txBody>
          <a:bodyPr wrap="none" lIns="91440" tIns="45720" rIns="91440" bIns="45720">
            <a:prstTxWarp prst="textInflateTop">
              <a:avLst>
                <a:gd name="adj" fmla="val 41373"/>
              </a:avLst>
            </a:prstTxWarp>
            <a:spAutoFit/>
            <a:scene3d>
              <a:camera prst="orthographicFront">
                <a:rot lat="0" lon="21299999" rev="0"/>
              </a:camera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Promotion </a:t>
            </a:r>
          </a:p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of </a:t>
            </a:r>
          </a:p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Oral Health</a:t>
            </a:r>
            <a:endParaRPr lang="en-US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371600"/>
            <a:ext cx="8534400" cy="3352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Definitions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Priority Action areas for Health Promotion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Approaches to Health Promotion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Health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absence of health?!</a:t>
            </a:r>
          </a:p>
          <a:p>
            <a:r>
              <a:rPr lang="en-US" b="1" i="1" dirty="0" smtClean="0"/>
              <a:t>WHO definition</a:t>
            </a:r>
            <a:r>
              <a:rPr lang="en-US" dirty="0" smtClean="0"/>
              <a:t>:“Complete physical, mental, and social well-being”</a:t>
            </a:r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Oral health</a:t>
            </a:r>
            <a:r>
              <a:rPr lang="en-US" b="1" dirty="0" smtClean="0"/>
              <a:t>: </a:t>
            </a:r>
            <a:r>
              <a:rPr lang="en-US" dirty="0" smtClean="0"/>
              <a:t>health of oral cavity “the mouth”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Promotion</a:t>
            </a:r>
            <a:r>
              <a:rPr lang="en-US" dirty="0" smtClean="0"/>
              <a:t>: marketing, making something popular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Oral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Community health promotion</a:t>
            </a:r>
            <a:r>
              <a:rPr lang="en-US" b="1" dirty="0" smtClean="0"/>
              <a:t>: 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“Any combination of </a:t>
            </a:r>
            <a:r>
              <a:rPr lang="en-US" i="1" dirty="0" smtClean="0"/>
              <a:t>educational</a:t>
            </a:r>
            <a:r>
              <a:rPr lang="en-US" dirty="0" smtClean="0"/>
              <a:t>, </a:t>
            </a:r>
            <a:r>
              <a:rPr lang="en-US" i="1" dirty="0" smtClean="0"/>
              <a:t>social,</a:t>
            </a:r>
            <a:r>
              <a:rPr lang="en-US" dirty="0" smtClean="0"/>
              <a:t> and </a:t>
            </a:r>
            <a:r>
              <a:rPr lang="en-US" i="1" dirty="0" smtClean="0"/>
              <a:t>environmental actions </a:t>
            </a:r>
            <a:r>
              <a:rPr lang="en-US" u="sng" dirty="0" smtClean="0"/>
              <a:t>favorable to the health </a:t>
            </a:r>
            <a:r>
              <a:rPr lang="en-US" dirty="0" smtClean="0"/>
              <a:t>of a population of an area”.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“the process of enabling people to increase control over, and to improve their health”.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Oral health promotion</a:t>
            </a:r>
            <a:r>
              <a:rPr lang="en-US" dirty="0" smtClean="0"/>
              <a:t>: actions favorable to oral health of a population.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</a:t>
            </a:r>
            <a:br>
              <a:rPr lang="en-US" dirty="0" smtClean="0"/>
            </a:br>
            <a:r>
              <a:rPr lang="en-US" dirty="0" smtClean="0"/>
              <a:t>Health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u="sng" dirty="0" smtClean="0"/>
          </a:p>
          <a:p>
            <a:r>
              <a:rPr lang="en-US" b="1" u="sng" dirty="0" smtClean="0"/>
              <a:t>Health education</a:t>
            </a:r>
            <a:r>
              <a:rPr lang="en-US" b="1" dirty="0" smtClean="0"/>
              <a:t> </a:t>
            </a:r>
            <a:r>
              <a:rPr lang="en-US" dirty="0" smtClean="0"/>
              <a:t>is any combination of </a:t>
            </a:r>
            <a:r>
              <a:rPr lang="en-US" i="1" dirty="0" smtClean="0"/>
              <a:t>learning opportunities </a:t>
            </a:r>
            <a:r>
              <a:rPr lang="en-US" dirty="0" smtClean="0"/>
              <a:t>designed to facilitate </a:t>
            </a:r>
            <a:r>
              <a:rPr lang="en-US" i="1" dirty="0" smtClean="0"/>
              <a:t>voluntary adaptations of behavior </a:t>
            </a:r>
            <a:r>
              <a:rPr lang="en-US" dirty="0" smtClean="0"/>
              <a:t>that are </a:t>
            </a:r>
            <a:r>
              <a:rPr lang="en-US" i="1" dirty="0" smtClean="0"/>
              <a:t>favorable to health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Health education is a part of health promotion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8077200" y="61722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hlinkClick r:id="rId2" action="ppaction://hlinksldjump"/>
              </a:rPr>
              <a:t>Back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Priority Action areas</a:t>
            </a:r>
            <a:br>
              <a:rPr lang="en-US" dirty="0" smtClean="0"/>
            </a:br>
            <a:r>
              <a:rPr lang="en-US" dirty="0" smtClean="0"/>
              <a:t>for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Building healthy public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Creating supportive environments for health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Strengthening community action for health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Developing personal skills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Re-orienting health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Action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Building healthy public policy:</a:t>
            </a:r>
          </a:p>
          <a:p>
            <a:pPr marL="914400" lvl="1" indent="-514350"/>
            <a:r>
              <a:rPr lang="en-US" dirty="0" smtClean="0"/>
              <a:t>Be aware of health consequences of policies</a:t>
            </a:r>
          </a:p>
          <a:p>
            <a:pPr marL="1314450" lvl="2" indent="-915988">
              <a:buNone/>
            </a:pPr>
            <a:r>
              <a:rPr lang="en-US" dirty="0" smtClean="0"/>
              <a:t>e.g.:  water and slat fluoridation policies</a:t>
            </a:r>
          </a:p>
          <a:p>
            <a:pPr marL="914400" lvl="1" indent="-514350"/>
            <a:r>
              <a:rPr lang="en-US" dirty="0" smtClean="0"/>
              <a:t>Creating healthier social environment</a:t>
            </a:r>
          </a:p>
          <a:p>
            <a:pPr marL="1314450" lvl="2" indent="-915988">
              <a:buNone/>
            </a:pPr>
            <a:r>
              <a:rPr lang="en-US" dirty="0" smtClean="0"/>
              <a:t>e.g.: policies about meals in schools, smoking in public areas.</a:t>
            </a:r>
          </a:p>
          <a:p>
            <a:pPr marL="914400" lvl="1" indent="-514350"/>
            <a:r>
              <a:rPr lang="en-US" dirty="0" smtClean="0"/>
              <a:t>Control prices of unhealthy items</a:t>
            </a:r>
          </a:p>
          <a:p>
            <a:pPr marL="1314450" lvl="2" indent="-915988">
              <a:buNone/>
            </a:pPr>
            <a:r>
              <a:rPr lang="en-US" dirty="0" smtClean="0"/>
              <a:t>e.g.: </a:t>
            </a:r>
          </a:p>
          <a:p>
            <a:pPr marL="1771650" lvl="3" indent="-915988">
              <a:buNone/>
            </a:pPr>
            <a:r>
              <a:rPr lang="en-US" sz="2400" dirty="0" smtClean="0"/>
              <a:t>Cost of Cigarettes Vs. Salad order</a:t>
            </a:r>
          </a:p>
          <a:p>
            <a:pPr marL="1771650" lvl="3" indent="-915988">
              <a:buNone/>
            </a:pPr>
            <a:r>
              <a:rPr lang="en-US" sz="2400" dirty="0" smtClean="0"/>
              <a:t>Cost of Soda Vs. Fresh juice</a:t>
            </a:r>
          </a:p>
          <a:p>
            <a:pPr marL="914400" lvl="1" indent="-514350"/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7315200" y="61722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Back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Action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Creating supportive environments for health</a:t>
            </a:r>
          </a:p>
          <a:p>
            <a:pPr marL="914400" lvl="1" indent="-514350">
              <a:buNone/>
            </a:pPr>
            <a:r>
              <a:rPr lang="en-US" dirty="0" smtClean="0"/>
              <a:t>Protection of natural environment</a:t>
            </a:r>
          </a:p>
          <a:p>
            <a:pPr marL="1314450" lvl="2" indent="-514350">
              <a:buNone/>
            </a:pPr>
            <a:r>
              <a:rPr lang="en-US" dirty="0" smtClean="0"/>
              <a:t>School dental programs</a:t>
            </a:r>
          </a:p>
          <a:p>
            <a:pPr marL="1314450" lvl="2" indent="-514350">
              <a:buNone/>
            </a:pPr>
            <a:r>
              <a:rPr lang="en-US" dirty="0" smtClean="0"/>
              <a:t>Healthy meals in schools</a:t>
            </a:r>
          </a:p>
          <a:p>
            <a:pPr marL="1314450" lvl="2" indent="-514350">
              <a:buNone/>
            </a:pPr>
            <a:r>
              <a:rPr lang="en-US" dirty="0" smtClean="0"/>
              <a:t>Smoke-free areas</a:t>
            </a:r>
          </a:p>
          <a:p>
            <a:pPr marL="514350" indent="-514350">
              <a:buFont typeface="+mj-lt"/>
              <a:buAutoNum type="arabicPeriod" startAt="2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454</TotalTime>
  <Words>442</Words>
  <Application>Microsoft Office PowerPoint</Application>
  <PresentationFormat>On-screen Show (4:3)</PresentationFormat>
  <Paragraphs>115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Trek</vt:lpstr>
      <vt:lpstr>Slide 1</vt:lpstr>
      <vt:lpstr>Slide 2</vt:lpstr>
      <vt:lpstr>Outline</vt:lpstr>
      <vt:lpstr>Definitions</vt:lpstr>
      <vt:lpstr>Definition of Oral health promotion</vt:lpstr>
      <vt:lpstr>Definition Health education</vt:lpstr>
      <vt:lpstr>Priority Action areas for Health Promotion</vt:lpstr>
      <vt:lpstr>Priority Action areas</vt:lpstr>
      <vt:lpstr>Priority Action areas</vt:lpstr>
      <vt:lpstr>Priority Action areas</vt:lpstr>
      <vt:lpstr>Priority Action areas</vt:lpstr>
      <vt:lpstr>Priority Action areas</vt:lpstr>
      <vt:lpstr>Approaches to Health Promotion</vt:lpstr>
      <vt:lpstr>Approaches to Health Promotion</vt:lpstr>
      <vt:lpstr>Approaches to Health Promotion</vt:lpstr>
      <vt:lpstr>Approaches to Health Promotion</vt:lpstr>
      <vt:lpstr>Approaches to Health Promotion</vt:lpstr>
      <vt:lpstr>Approaches to Health Promotion</vt:lpstr>
      <vt:lpstr>Conclusion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Promotion of Oral Health</dc:title>
  <dc:creator>Yaser</dc:creator>
  <cp:lastModifiedBy>Yaser</cp:lastModifiedBy>
  <cp:revision>40</cp:revision>
  <dcterms:created xsi:type="dcterms:W3CDTF">2010-09-30T14:47:59Z</dcterms:created>
  <dcterms:modified xsi:type="dcterms:W3CDTF">2010-11-01T07:06:53Z</dcterms:modified>
</cp:coreProperties>
</file>