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0" r:id="rId4"/>
    <p:sldId id="261" r:id="rId5"/>
    <p:sldId id="262" r:id="rId6"/>
    <p:sldId id="263" r:id="rId7"/>
    <p:sldId id="264" r:id="rId8"/>
    <p:sldId id="265" r:id="rId9"/>
    <p:sldId id="266" r:id="rId10"/>
    <p:sldId id="267" r:id="rId11"/>
    <p:sldId id="268" r:id="rId12"/>
    <p:sldId id="269" r:id="rId13"/>
    <p:sldId id="270"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853" autoAdjust="0"/>
    <p:restoredTop sz="94660"/>
  </p:normalViewPr>
  <p:slideViewPr>
    <p:cSldViewPr snapToGrid="0">
      <p:cViewPr varScale="1">
        <p:scale>
          <a:sx n="73" d="100"/>
          <a:sy n="73" d="100"/>
        </p:scale>
        <p:origin x="-630"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74EF9F8-BDD7-4037-9E25-8283AB6D06AC}" type="datetimeFigureOut">
              <a:rPr lang="en-US" smtClean="0"/>
              <a:pPr/>
              <a:t>4/23/2018</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2505F421-978A-4D4E-9496-1D6F05FAC40B}" type="slidenum">
              <a:rPr lang="en-US" smtClean="0"/>
              <a:pPr/>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848976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4EF9F8-BDD7-4037-9E25-8283AB6D06AC}"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05F421-978A-4D4E-9496-1D6F05FAC40B}" type="slidenum">
              <a:rPr lang="en-US" smtClean="0"/>
              <a:pPr/>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119888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4EF9F8-BDD7-4037-9E25-8283AB6D06AC}"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05F421-978A-4D4E-9496-1D6F05FAC40B}" type="slidenum">
              <a:rPr lang="en-US" smtClean="0"/>
              <a:pPr/>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6305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4EF9F8-BDD7-4037-9E25-8283AB6D06AC}"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05F421-978A-4D4E-9496-1D6F05FAC40B}" type="slidenum">
              <a:rPr lang="en-US" smtClean="0"/>
              <a:pPr/>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2713653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74EF9F8-BDD7-4037-9E25-8283AB6D06AC}"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05F421-978A-4D4E-9496-1D6F05FAC40B}" type="slidenum">
              <a:rPr lang="en-US" smtClean="0"/>
              <a:pPr/>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529531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74EF9F8-BDD7-4037-9E25-8283AB6D06AC}" type="datetimeFigureOut">
              <a:rPr lang="en-US" smtClean="0"/>
              <a:pPr/>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05F421-978A-4D4E-9496-1D6F05FAC40B}" type="slidenum">
              <a:rPr lang="en-US" smtClean="0"/>
              <a:pPr/>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2128857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74EF9F8-BDD7-4037-9E25-8283AB6D06AC}" type="datetimeFigureOut">
              <a:rPr lang="en-US" smtClean="0"/>
              <a:pPr/>
              <a:t>4/23/2018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05F421-978A-4D4E-9496-1D6F05FAC40B}" type="slidenum">
              <a:rPr lang="en-US" smtClean="0"/>
              <a:pPr/>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2726236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74EF9F8-BDD7-4037-9E25-8283AB6D06AC}" type="datetimeFigureOut">
              <a:rPr lang="en-US" smtClean="0"/>
              <a:pPr/>
              <a:t>4/23/2018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05F421-978A-4D4E-9496-1D6F05FAC40B}" type="slidenum">
              <a:rPr lang="en-US" smtClean="0"/>
              <a:pPr/>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1155483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4EF9F8-BDD7-4037-9E25-8283AB6D06AC}" type="datetimeFigureOut">
              <a:rPr lang="en-US" smtClean="0"/>
              <a:pPr/>
              <a:t>4/23/2018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05F421-978A-4D4E-9496-1D6F05FAC40B}" type="slidenum">
              <a:rPr lang="en-US" smtClean="0"/>
              <a:pPr/>
              <a:t>‹#›</a:t>
            </a:fld>
            <a:endParaRPr lang="en-US"/>
          </a:p>
        </p:txBody>
      </p:sp>
    </p:spTree>
    <p:extLst>
      <p:ext uri="{BB962C8B-B14F-4D97-AF65-F5344CB8AC3E}">
        <p14:creationId xmlns:p14="http://schemas.microsoft.com/office/powerpoint/2010/main" xmlns="" val="2566100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74EF9F8-BDD7-4037-9E25-8283AB6D06AC}" type="datetimeFigureOut">
              <a:rPr lang="en-US" smtClean="0"/>
              <a:pPr/>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05F421-978A-4D4E-9496-1D6F05FAC40B}" type="slidenum">
              <a:rPr lang="en-US" smtClean="0"/>
              <a:pPr/>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242098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074EF9F8-BDD7-4037-9E25-8283AB6D06AC}" type="datetimeFigureOut">
              <a:rPr lang="en-US" smtClean="0"/>
              <a:pPr/>
              <a:t>4/23/2018</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2505F421-978A-4D4E-9496-1D6F05FAC40B}" type="slidenum">
              <a:rPr lang="en-US" smtClean="0"/>
              <a:pPr/>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384538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xmlns=""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074EF9F8-BDD7-4037-9E25-8283AB6D06AC}" type="datetimeFigureOut">
              <a:rPr lang="en-US" smtClean="0"/>
              <a:pPr/>
              <a:t>4/23/2018</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2505F421-978A-4D4E-9496-1D6F05FAC40B}" type="slidenum">
              <a:rPr lang="en-US" smtClean="0"/>
              <a:pPr/>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387925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tel:+911724613360" TargetMode="Externa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hyperlink" Target="http://css-tree.com/"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3.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tel:+911724613360" TargetMode="External"/><Relationship Id="rId4" Type="http://schemas.openxmlformats.org/officeDocument/2006/relationships/hyperlink" Target="http://css-tree.com/"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hyperlink" Target="http://www.opencart.com/index.php?route=feature/feature&amp;path=8" TargetMode="External"/><Relationship Id="rId1" Type="http://schemas.openxmlformats.org/officeDocument/2006/relationships/slideLayout" Target="../slideLayouts/slideLayout2.xml"/><Relationship Id="rId6" Type="http://schemas.openxmlformats.org/officeDocument/2006/relationships/hyperlink" Target="tel:+911724613360" TargetMode="External"/><Relationship Id="rId5" Type="http://schemas.openxmlformats.org/officeDocument/2006/relationships/hyperlink" Target="http://css-tree.com/" TargetMode="Externa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css-tree.com/contact/" TargetMode="External"/><Relationship Id="rId7" Type="http://schemas.openxmlformats.org/officeDocument/2006/relationships/image" Target="../media/image2.png"/><Relationship Id="rId2" Type="http://schemas.openxmlformats.org/officeDocument/2006/relationships/hyperlink" Target="http://css-tree.com/psd-to-opencart/" TargetMode="External"/><Relationship Id="rId1" Type="http://schemas.openxmlformats.org/officeDocument/2006/relationships/slideLayout" Target="../slideLayouts/slideLayout2.xml"/><Relationship Id="rId6" Type="http://schemas.openxmlformats.org/officeDocument/2006/relationships/hyperlink" Target="tel:+911724613360" TargetMode="External"/><Relationship Id="rId11" Type="http://schemas.openxmlformats.org/officeDocument/2006/relationships/hyperlink" Target="mailto:sales@css-tree.com" TargetMode="External"/><Relationship Id="rId5" Type="http://schemas.openxmlformats.org/officeDocument/2006/relationships/hyperlink" Target="http://css-tree.com/" TargetMode="External"/><Relationship Id="rId10" Type="http://schemas.openxmlformats.org/officeDocument/2006/relationships/image" Target="../media/image16.png"/><Relationship Id="rId4" Type="http://schemas.openxmlformats.org/officeDocument/2006/relationships/image" Target="../media/image4.png"/><Relationship Id="rId9"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6.png"/><Relationship Id="rId7" Type="http://schemas.openxmlformats.org/officeDocument/2006/relationships/hyperlink" Target="tel:+911724613360" TargetMode="External"/><Relationship Id="rId2" Type="http://schemas.openxmlformats.org/officeDocument/2006/relationships/hyperlink" Target="http://css-tree.com/psd-to-opencart/" TargetMode="External"/><Relationship Id="rId1" Type="http://schemas.openxmlformats.org/officeDocument/2006/relationships/slideLayout" Target="../slideLayouts/slideLayout2.xml"/><Relationship Id="rId6" Type="http://schemas.openxmlformats.org/officeDocument/2006/relationships/hyperlink" Target="http://css-tree.com/"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hyperlink" Target="http://css-tree.com/blog/5-best-opencart-3-responsive-themes-2018/" TargetMode="External"/><Relationship Id="rId1" Type="http://schemas.openxmlformats.org/officeDocument/2006/relationships/slideLayout" Target="../slideLayouts/slideLayout2.xml"/><Relationship Id="rId6" Type="http://schemas.openxmlformats.org/officeDocument/2006/relationships/hyperlink" Target="tel:+911724613360" TargetMode="External"/><Relationship Id="rId5" Type="http://schemas.openxmlformats.org/officeDocument/2006/relationships/hyperlink" Target="http://css-tree.com/"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tel:+911724613360" TargetMode="External"/><Relationship Id="rId4" Type="http://schemas.openxmlformats.org/officeDocument/2006/relationships/hyperlink" Target="http://css-tree.com/"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hyperlink" Target="http://css-tree.com/psd-to-html/" TargetMode="External"/><Relationship Id="rId1" Type="http://schemas.openxmlformats.org/officeDocument/2006/relationships/slideLayout" Target="../slideLayouts/slideLayout2.xml"/><Relationship Id="rId6" Type="http://schemas.openxmlformats.org/officeDocument/2006/relationships/hyperlink" Target="tel:+911724613360" TargetMode="External"/><Relationship Id="rId5" Type="http://schemas.openxmlformats.org/officeDocument/2006/relationships/hyperlink" Target="http://css-tree.com/" TargetMode="Externa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tel:+911724613360" TargetMode="External"/><Relationship Id="rId4" Type="http://schemas.openxmlformats.org/officeDocument/2006/relationships/hyperlink" Target="http://css-tree.com/"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hyperlink" Target="http://css-tree.com/psd-to-bootstrap/" TargetMode="External"/><Relationship Id="rId1" Type="http://schemas.openxmlformats.org/officeDocument/2006/relationships/slideLayout" Target="../slideLayouts/slideLayout2.xml"/><Relationship Id="rId6" Type="http://schemas.openxmlformats.org/officeDocument/2006/relationships/hyperlink" Target="tel:+911724613360" TargetMode="External"/><Relationship Id="rId5" Type="http://schemas.openxmlformats.org/officeDocument/2006/relationships/hyperlink" Target="http://css-tree.com/" TargetMode="Externa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tel:+911724613360" TargetMode="External"/><Relationship Id="rId4" Type="http://schemas.openxmlformats.org/officeDocument/2006/relationships/hyperlink" Target="http://css-tree.com/"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tel:+911724613360" TargetMode="External"/><Relationship Id="rId4" Type="http://schemas.openxmlformats.org/officeDocument/2006/relationships/hyperlink" Target="http://css-tree.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6F8A900-9E4B-4F47-BE40-3798D188253D}"/>
              </a:ext>
            </a:extLst>
          </p:cNvPr>
          <p:cNvSpPr>
            <a:spLocks noGrp="1"/>
          </p:cNvSpPr>
          <p:nvPr>
            <p:ph type="ctrTitle"/>
          </p:nvPr>
        </p:nvSpPr>
        <p:spPr>
          <a:xfrm>
            <a:off x="679269" y="169817"/>
            <a:ext cx="10881360" cy="2541431"/>
          </a:xfrm>
        </p:spPr>
        <p:txBody>
          <a:bodyPr>
            <a:normAutofit/>
          </a:bodyPr>
          <a:lstStyle/>
          <a:p>
            <a:r>
              <a:rPr lang="en-US" dirty="0" smtClean="0"/>
              <a:t/>
            </a:r>
            <a:br>
              <a:rPr lang="en-US" dirty="0" smtClean="0"/>
            </a:br>
            <a:endParaRPr lang="en-US" dirty="0"/>
          </a:p>
        </p:txBody>
      </p:sp>
      <p:pic>
        <p:nvPicPr>
          <p:cNvPr id="1026" name="Picture 2" descr="D:\SEO\CSS Tree\banners\logo.png"/>
          <p:cNvPicPr>
            <a:picLocks noChangeAspect="1" noChangeArrowheads="1"/>
          </p:cNvPicPr>
          <p:nvPr/>
        </p:nvPicPr>
        <p:blipFill>
          <a:blip r:embed="rId2"/>
          <a:srcRect/>
          <a:stretch>
            <a:fillRect/>
          </a:stretch>
        </p:blipFill>
        <p:spPr bwMode="auto">
          <a:xfrm>
            <a:off x="9953896" y="5498215"/>
            <a:ext cx="2238103" cy="574926"/>
          </a:xfrm>
          <a:prstGeom prst="rect">
            <a:avLst/>
          </a:prstGeom>
          <a:noFill/>
        </p:spPr>
      </p:pic>
      <p:sp>
        <p:nvSpPr>
          <p:cNvPr id="6" name="Horizontal Scroll 5"/>
          <p:cNvSpPr/>
          <p:nvPr/>
        </p:nvSpPr>
        <p:spPr>
          <a:xfrm>
            <a:off x="770708" y="339636"/>
            <a:ext cx="10763795" cy="36576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400" dirty="0" smtClean="0">
                <a:solidFill>
                  <a:schemeClr val="bg1">
                    <a:lumMod val="85000"/>
                  </a:schemeClr>
                </a:solidFill>
                <a:latin typeface="Iskoola Pota" pitchFamily="34" charset="0"/>
                <a:cs typeface="Iskoola Pota" pitchFamily="34" charset="0"/>
              </a:rPr>
              <a:t>                   ADVANTAGES OF </a:t>
            </a:r>
            <a:br>
              <a:rPr lang="en-US" sz="4400" dirty="0" smtClean="0">
                <a:solidFill>
                  <a:schemeClr val="bg1">
                    <a:lumMod val="85000"/>
                  </a:schemeClr>
                </a:solidFill>
                <a:latin typeface="Iskoola Pota" pitchFamily="34" charset="0"/>
                <a:cs typeface="Iskoola Pota" pitchFamily="34" charset="0"/>
              </a:rPr>
            </a:br>
            <a:r>
              <a:rPr lang="en-US" sz="4400" dirty="0" smtClean="0">
                <a:solidFill>
                  <a:schemeClr val="bg1">
                    <a:lumMod val="85000"/>
                  </a:schemeClr>
                </a:solidFill>
                <a:latin typeface="Iskoola Pota" pitchFamily="34" charset="0"/>
                <a:cs typeface="Iskoola Pota" pitchFamily="34" charset="0"/>
              </a:rPr>
              <a:t>      PSD TO OPENCART CONVERSION</a:t>
            </a:r>
            <a:endParaRPr lang="en-US" sz="4400" dirty="0">
              <a:solidFill>
                <a:schemeClr val="bg1">
                  <a:lumMod val="85000"/>
                </a:schemeClr>
              </a:solidFill>
            </a:endParaRPr>
          </a:p>
        </p:txBody>
      </p:sp>
      <p:pic>
        <p:nvPicPr>
          <p:cNvPr id="1027" name="Picture 3" descr="C:\Users\gurpreet\Desktop\psd-to-opencart-500x350.png"/>
          <p:cNvPicPr>
            <a:picLocks noChangeAspect="1" noChangeArrowheads="1"/>
          </p:cNvPicPr>
          <p:nvPr/>
        </p:nvPicPr>
        <p:blipFill>
          <a:blip r:embed="rId3">
            <a:duotone>
              <a:prstClr val="black"/>
              <a:schemeClr val="accent1">
                <a:tint val="45000"/>
                <a:satMod val="400000"/>
              </a:schemeClr>
            </a:duotone>
          </a:blip>
          <a:srcRect/>
          <a:stretch>
            <a:fillRect/>
          </a:stretch>
        </p:blipFill>
        <p:spPr bwMode="auto">
          <a:xfrm>
            <a:off x="3135086" y="3152866"/>
            <a:ext cx="6165667" cy="3333750"/>
          </a:xfrm>
          <a:prstGeom prst="rect">
            <a:avLst/>
          </a:prstGeom>
          <a:noFill/>
        </p:spPr>
      </p:pic>
      <p:pic>
        <p:nvPicPr>
          <p:cNvPr id="1028" name="Picture 4" descr="C:\Users\gurpreet\Desktop\New folder (3)\Web-icon.png"/>
          <p:cNvPicPr>
            <a:picLocks noChangeAspect="1" noChangeArrowheads="1"/>
          </p:cNvPicPr>
          <p:nvPr/>
        </p:nvPicPr>
        <p:blipFill>
          <a:blip r:embed="rId4" cstate="print">
            <a:duotone>
              <a:schemeClr val="accent1">
                <a:shade val="45000"/>
                <a:satMod val="135000"/>
              </a:schemeClr>
              <a:prstClr val="white"/>
            </a:duotone>
          </a:blip>
          <a:srcRect/>
          <a:stretch>
            <a:fillRect/>
          </a:stretch>
        </p:blipFill>
        <p:spPr bwMode="auto">
          <a:xfrm>
            <a:off x="8934994" y="6439989"/>
            <a:ext cx="418011" cy="418011"/>
          </a:xfrm>
          <a:prstGeom prst="rect">
            <a:avLst/>
          </a:prstGeom>
          <a:noFill/>
        </p:spPr>
      </p:pic>
      <p:pic>
        <p:nvPicPr>
          <p:cNvPr id="1030" name="Picture 6" descr="C:\Users\gurpreet\Desktop\New folder (3)\call-us.png"/>
          <p:cNvPicPr>
            <a:picLocks noChangeAspect="1" noChangeArrowheads="1"/>
          </p:cNvPicPr>
          <p:nvPr/>
        </p:nvPicPr>
        <p:blipFill>
          <a:blip r:embed="rId5">
            <a:duotone>
              <a:schemeClr val="accent1">
                <a:shade val="45000"/>
                <a:satMod val="135000"/>
              </a:schemeClr>
              <a:prstClr val="white"/>
            </a:duotone>
          </a:blip>
          <a:srcRect/>
          <a:stretch>
            <a:fillRect/>
          </a:stretch>
        </p:blipFill>
        <p:spPr bwMode="auto">
          <a:xfrm>
            <a:off x="0" y="6344195"/>
            <a:ext cx="513805" cy="513805"/>
          </a:xfrm>
          <a:prstGeom prst="rect">
            <a:avLst/>
          </a:prstGeom>
          <a:noFill/>
        </p:spPr>
      </p:pic>
      <p:sp>
        <p:nvSpPr>
          <p:cNvPr id="11" name="Rectangle 10"/>
          <p:cNvSpPr/>
          <p:nvPr/>
        </p:nvSpPr>
        <p:spPr>
          <a:xfrm>
            <a:off x="9156858" y="6396335"/>
            <a:ext cx="3035142" cy="461665"/>
          </a:xfrm>
          <a:prstGeom prst="rect">
            <a:avLst/>
          </a:prstGeom>
        </p:spPr>
        <p:txBody>
          <a:bodyPr wrap="square">
            <a:spAutoFit/>
          </a:bodyPr>
          <a:lstStyle/>
          <a:p>
            <a:r>
              <a:rPr lang="en-US" sz="2400" b="1" dirty="0" smtClean="0">
                <a:latin typeface="Iskoola Pota" pitchFamily="34" charset="0"/>
                <a:cs typeface="Iskoola Pota" pitchFamily="34" charset="0"/>
              </a:rPr>
              <a:t>  </a:t>
            </a:r>
            <a:r>
              <a:rPr lang="en-US" sz="2400" b="1" dirty="0" smtClean="0">
                <a:latin typeface="Iskoola Pota" pitchFamily="34" charset="0"/>
                <a:cs typeface="Iskoola Pota" pitchFamily="34" charset="0"/>
                <a:hlinkClick r:id="rId6"/>
              </a:rPr>
              <a:t>http://css-tree.com/</a:t>
            </a:r>
            <a:endParaRPr lang="en-US" sz="2400" b="1" dirty="0">
              <a:latin typeface="Iskoola Pota" pitchFamily="34" charset="0"/>
              <a:cs typeface="Iskoola Pota" pitchFamily="34" charset="0"/>
            </a:endParaRPr>
          </a:p>
        </p:txBody>
      </p:sp>
      <p:sp>
        <p:nvSpPr>
          <p:cNvPr id="12" name="Rectangle 11"/>
          <p:cNvSpPr/>
          <p:nvPr/>
        </p:nvSpPr>
        <p:spPr>
          <a:xfrm>
            <a:off x="458098" y="6396335"/>
            <a:ext cx="2550698" cy="461665"/>
          </a:xfrm>
          <a:prstGeom prst="rect">
            <a:avLst/>
          </a:prstGeom>
        </p:spPr>
        <p:txBody>
          <a:bodyPr wrap="none">
            <a:spAutoFit/>
          </a:bodyPr>
          <a:lstStyle/>
          <a:p>
            <a:r>
              <a:rPr lang="en-US" sz="2400" b="1" dirty="0" smtClean="0">
                <a:solidFill>
                  <a:schemeClr val="accent1">
                    <a:lumMod val="60000"/>
                    <a:lumOff val="40000"/>
                  </a:schemeClr>
                </a:solidFill>
                <a:latin typeface="Iskoola Pota" pitchFamily="34" charset="0"/>
                <a:cs typeface="Iskoola Pota" pitchFamily="34" charset="0"/>
              </a:rPr>
              <a:t>+91 172 461 3360</a:t>
            </a:r>
            <a:endParaRPr lang="en-US" sz="2400" b="1" dirty="0">
              <a:solidFill>
                <a:schemeClr val="accent1">
                  <a:lumMod val="60000"/>
                  <a:lumOff val="40000"/>
                </a:schemeClr>
              </a:solidFill>
              <a:latin typeface="Iskoola Pota" pitchFamily="34" charset="0"/>
              <a:cs typeface="Iskoola Pota" pitchFamily="34" charset="0"/>
              <a:hlinkClick r:id="rId7"/>
            </a:endParaRPr>
          </a:p>
        </p:txBody>
      </p:sp>
    </p:spTree>
    <p:extLst>
      <p:ext uri="{BB962C8B-B14F-4D97-AF65-F5344CB8AC3E}">
        <p14:creationId xmlns:p14="http://schemas.microsoft.com/office/powerpoint/2010/main" xmlns="" val="11692621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909" y="1345474"/>
            <a:ext cx="10215154" cy="862148"/>
          </a:xfrm>
        </p:spPr>
        <p:txBody>
          <a:bodyPr>
            <a:normAutofit/>
          </a:bodyPr>
          <a:lstStyle/>
          <a:p>
            <a:r>
              <a:rPr lang="en-US" sz="4000" b="1" dirty="0" smtClean="0">
                <a:solidFill>
                  <a:schemeClr val="accent1">
                    <a:lumMod val="75000"/>
                  </a:schemeClr>
                </a:solidFill>
                <a:latin typeface="Iskoola Pota" pitchFamily="34" charset="0"/>
                <a:cs typeface="Iskoola Pota" pitchFamily="34" charset="0"/>
              </a:rPr>
              <a:t> </a:t>
            </a:r>
            <a:r>
              <a:rPr lang="en-US" sz="3600" b="1" dirty="0" smtClean="0">
                <a:solidFill>
                  <a:schemeClr val="accent1">
                    <a:lumMod val="75000"/>
                  </a:schemeClr>
                </a:solidFill>
                <a:latin typeface="Iskoola Pota" pitchFamily="34" charset="0"/>
                <a:cs typeface="Iskoola Pota" pitchFamily="34" charset="0"/>
              </a:rPr>
              <a:t>Easy Product Setup</a:t>
            </a:r>
            <a:endParaRPr lang="en-US" sz="3600" b="1" dirty="0">
              <a:solidFill>
                <a:schemeClr val="accent1">
                  <a:lumMod val="75000"/>
                </a:schemeClr>
              </a:solidFill>
            </a:endParaRPr>
          </a:p>
        </p:txBody>
      </p:sp>
      <p:sp>
        <p:nvSpPr>
          <p:cNvPr id="3" name="Content Placeholder 2"/>
          <p:cNvSpPr>
            <a:spLocks noGrp="1"/>
          </p:cNvSpPr>
          <p:nvPr>
            <p:ph idx="1"/>
          </p:nvPr>
        </p:nvSpPr>
        <p:spPr>
          <a:xfrm>
            <a:off x="875212" y="2002669"/>
            <a:ext cx="5577839" cy="3784177"/>
          </a:xfrm>
        </p:spPr>
        <p:txBody>
          <a:bodyPr>
            <a:normAutofit fontScale="92500" lnSpcReduction="20000"/>
          </a:bodyPr>
          <a:lstStyle/>
          <a:p>
            <a:pPr marL="457200" indent="-457200">
              <a:buFont typeface="Wingdings" pitchFamily="2" charset="2"/>
              <a:buChar char="Ø"/>
            </a:pPr>
            <a:r>
              <a:rPr lang="en-US" dirty="0" smtClean="0">
                <a:latin typeface="Iskoola Pota" pitchFamily="34" charset="0"/>
                <a:cs typeface="Iskoola Pota" pitchFamily="34" charset="0"/>
              </a:rPr>
              <a:t>This is very essential </a:t>
            </a:r>
            <a:r>
              <a:rPr lang="en-US" dirty="0" err="1" smtClean="0">
                <a:latin typeface="Iskoola Pota" pitchFamily="34" charset="0"/>
                <a:cs typeface="Iskoola Pota" pitchFamily="34" charset="0"/>
              </a:rPr>
              <a:t>eCommerce</a:t>
            </a:r>
            <a:r>
              <a:rPr lang="en-US" dirty="0" smtClean="0">
                <a:latin typeface="Iskoola Pota" pitchFamily="34" charset="0"/>
                <a:cs typeface="Iskoola Pota" pitchFamily="34" charset="0"/>
              </a:rPr>
              <a:t> feature to manage the inventory and to upload new products in the </a:t>
            </a:r>
            <a:r>
              <a:rPr lang="en-US" dirty="0" err="1" smtClean="0">
                <a:latin typeface="Iskoola Pota" pitchFamily="34" charset="0"/>
                <a:cs typeface="Iskoola Pota" pitchFamily="34" charset="0"/>
              </a:rPr>
              <a:t>eCommerce</a:t>
            </a:r>
            <a:r>
              <a:rPr lang="en-US" dirty="0" smtClean="0">
                <a:latin typeface="Iskoola Pota" pitchFamily="34" charset="0"/>
                <a:cs typeface="Iskoola Pota" pitchFamily="34" charset="0"/>
              </a:rPr>
              <a:t> store. </a:t>
            </a:r>
            <a:r>
              <a:rPr lang="en-US" dirty="0" err="1" smtClean="0">
                <a:latin typeface="Iskoola Pota" pitchFamily="34" charset="0"/>
                <a:cs typeface="Iskoola Pota" pitchFamily="34" charset="0"/>
              </a:rPr>
              <a:t>OpenCart’s</a:t>
            </a:r>
            <a:r>
              <a:rPr lang="en-US" dirty="0" smtClean="0">
                <a:latin typeface="Iskoola Pota" pitchFamily="34" charset="0"/>
                <a:cs typeface="Iskoola Pota" pitchFamily="34" charset="0"/>
              </a:rPr>
              <a:t> product management system is very easy for users as they just need to login to the system and have simple steps to follow to manage or upload a new product.</a:t>
            </a:r>
          </a:p>
          <a:p>
            <a:pPr marL="457200" indent="-457200">
              <a:buFont typeface="Wingdings" pitchFamily="2" charset="2"/>
              <a:buChar char="Ø"/>
            </a:pPr>
            <a:r>
              <a:rPr lang="en-US" dirty="0" smtClean="0">
                <a:latin typeface="Iskoola Pota" pitchFamily="34" charset="0"/>
                <a:cs typeface="Iskoola Pota" pitchFamily="34" charset="0"/>
              </a:rPr>
              <a:t>Go through the product section under the catalog, it will display all available products in the store. Admin can manage these products while updating or adding up new information/image on the individual product.</a:t>
            </a:r>
            <a:endParaRPr lang="en-US" dirty="0">
              <a:latin typeface="Iskoola Pota" pitchFamily="34" charset="0"/>
              <a:cs typeface="Iskoola Pota" pitchFamily="34" charset="0"/>
            </a:endParaRPr>
          </a:p>
        </p:txBody>
      </p:sp>
      <p:pic>
        <p:nvPicPr>
          <p:cNvPr id="5" name="Picture 4" descr="C:\Users\gurpreet\Desktop\New folder (3)\Web-icon.png"/>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8934994" y="6439989"/>
            <a:ext cx="418011" cy="418011"/>
          </a:xfrm>
          <a:prstGeom prst="rect">
            <a:avLst/>
          </a:prstGeom>
          <a:noFill/>
        </p:spPr>
      </p:pic>
      <p:pic>
        <p:nvPicPr>
          <p:cNvPr id="6" name="Picture 6" descr="C:\Users\gurpreet\Desktop\New folder (3)\call-us.png"/>
          <p:cNvPicPr>
            <a:picLocks noChangeAspect="1" noChangeArrowheads="1"/>
          </p:cNvPicPr>
          <p:nvPr/>
        </p:nvPicPr>
        <p:blipFill>
          <a:blip r:embed="rId3">
            <a:duotone>
              <a:schemeClr val="accent1">
                <a:shade val="45000"/>
                <a:satMod val="135000"/>
              </a:schemeClr>
              <a:prstClr val="white"/>
            </a:duotone>
          </a:blip>
          <a:srcRect/>
          <a:stretch>
            <a:fillRect/>
          </a:stretch>
        </p:blipFill>
        <p:spPr bwMode="auto">
          <a:xfrm>
            <a:off x="0" y="6344195"/>
            <a:ext cx="513805" cy="513805"/>
          </a:xfrm>
          <a:prstGeom prst="rect">
            <a:avLst/>
          </a:prstGeom>
          <a:noFill/>
        </p:spPr>
      </p:pic>
      <p:sp>
        <p:nvSpPr>
          <p:cNvPr id="7" name="Rectangle 6"/>
          <p:cNvSpPr/>
          <p:nvPr/>
        </p:nvSpPr>
        <p:spPr>
          <a:xfrm>
            <a:off x="9156858" y="6396335"/>
            <a:ext cx="3035142" cy="461665"/>
          </a:xfrm>
          <a:prstGeom prst="rect">
            <a:avLst/>
          </a:prstGeom>
        </p:spPr>
        <p:txBody>
          <a:bodyPr wrap="square">
            <a:spAutoFit/>
          </a:bodyPr>
          <a:lstStyle/>
          <a:p>
            <a:r>
              <a:rPr lang="en-US" sz="2400" b="1" dirty="0" smtClean="0">
                <a:latin typeface="Iskoola Pota" pitchFamily="34" charset="0"/>
                <a:cs typeface="Iskoola Pota" pitchFamily="34" charset="0"/>
              </a:rPr>
              <a:t>  </a:t>
            </a:r>
            <a:r>
              <a:rPr lang="en-US" sz="2400" b="1" dirty="0" smtClean="0">
                <a:latin typeface="Iskoola Pota" pitchFamily="34" charset="0"/>
                <a:cs typeface="Iskoola Pota" pitchFamily="34" charset="0"/>
                <a:hlinkClick r:id="rId4"/>
              </a:rPr>
              <a:t>http://css-tree.com/</a:t>
            </a:r>
            <a:endParaRPr lang="en-US" sz="2400" b="1" dirty="0">
              <a:latin typeface="Iskoola Pota" pitchFamily="34" charset="0"/>
              <a:cs typeface="Iskoola Pota" pitchFamily="34" charset="0"/>
            </a:endParaRPr>
          </a:p>
        </p:txBody>
      </p:sp>
      <p:sp>
        <p:nvSpPr>
          <p:cNvPr id="8" name="Rectangle 7"/>
          <p:cNvSpPr/>
          <p:nvPr/>
        </p:nvSpPr>
        <p:spPr>
          <a:xfrm>
            <a:off x="458098" y="6396335"/>
            <a:ext cx="2550698" cy="461665"/>
          </a:xfrm>
          <a:prstGeom prst="rect">
            <a:avLst/>
          </a:prstGeom>
        </p:spPr>
        <p:txBody>
          <a:bodyPr wrap="none">
            <a:spAutoFit/>
          </a:bodyPr>
          <a:lstStyle/>
          <a:p>
            <a:r>
              <a:rPr lang="en-US" sz="2400" b="1" dirty="0" smtClean="0">
                <a:solidFill>
                  <a:schemeClr val="accent1">
                    <a:lumMod val="60000"/>
                    <a:lumOff val="40000"/>
                  </a:schemeClr>
                </a:solidFill>
                <a:latin typeface="Iskoola Pota" pitchFamily="34" charset="0"/>
                <a:cs typeface="Iskoola Pota" pitchFamily="34" charset="0"/>
              </a:rPr>
              <a:t>+91 172 461 3360</a:t>
            </a:r>
            <a:endParaRPr lang="en-US" sz="2400" b="1" dirty="0">
              <a:solidFill>
                <a:schemeClr val="accent1">
                  <a:lumMod val="60000"/>
                  <a:lumOff val="40000"/>
                </a:schemeClr>
              </a:solidFill>
              <a:latin typeface="Iskoola Pota" pitchFamily="34" charset="0"/>
              <a:cs typeface="Iskoola Pota" pitchFamily="34" charset="0"/>
              <a:hlinkClick r:id="rId5"/>
            </a:endParaRPr>
          </a:p>
        </p:txBody>
      </p:sp>
      <p:pic>
        <p:nvPicPr>
          <p:cNvPr id="9" name="Picture 2" descr="D:\SEO\CSS Tree\banners\logo.png"/>
          <p:cNvPicPr>
            <a:picLocks noChangeAspect="1" noChangeArrowheads="1"/>
          </p:cNvPicPr>
          <p:nvPr/>
        </p:nvPicPr>
        <p:blipFill>
          <a:blip r:embed="rId6"/>
          <a:srcRect/>
          <a:stretch>
            <a:fillRect/>
          </a:stretch>
        </p:blipFill>
        <p:spPr bwMode="auto">
          <a:xfrm>
            <a:off x="9797142" y="0"/>
            <a:ext cx="2238103" cy="574926"/>
          </a:xfrm>
          <a:prstGeom prst="rect">
            <a:avLst/>
          </a:prstGeom>
          <a:noFill/>
        </p:spPr>
      </p:pic>
      <p:pic>
        <p:nvPicPr>
          <p:cNvPr id="11" name="Picture 2" descr="C:\Users\gurpreet\Desktop\opencart2-56.jpg"/>
          <p:cNvPicPr>
            <a:picLocks noChangeAspect="1" noChangeArrowheads="1"/>
          </p:cNvPicPr>
          <p:nvPr/>
        </p:nvPicPr>
        <p:blipFill>
          <a:blip r:embed="rId7"/>
          <a:srcRect/>
          <a:stretch>
            <a:fillRect/>
          </a:stretch>
        </p:blipFill>
        <p:spPr bwMode="auto">
          <a:xfrm>
            <a:off x="6480176" y="2281101"/>
            <a:ext cx="5054328" cy="26981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909" y="1345474"/>
            <a:ext cx="10215154" cy="862148"/>
          </a:xfrm>
        </p:spPr>
        <p:txBody>
          <a:bodyPr>
            <a:normAutofit/>
          </a:bodyPr>
          <a:lstStyle/>
          <a:p>
            <a:r>
              <a:rPr lang="en-US" sz="4000" b="1" dirty="0" smtClean="0">
                <a:solidFill>
                  <a:schemeClr val="accent1">
                    <a:lumMod val="75000"/>
                  </a:schemeClr>
                </a:solidFill>
                <a:latin typeface="Iskoola Pota" pitchFamily="34" charset="0"/>
                <a:cs typeface="Iskoola Pota" pitchFamily="34" charset="0"/>
              </a:rPr>
              <a:t> </a:t>
            </a:r>
            <a:r>
              <a:rPr lang="en-US" sz="3100" b="1" dirty="0" smtClean="0">
                <a:solidFill>
                  <a:schemeClr val="accent1">
                    <a:lumMod val="75000"/>
                  </a:schemeClr>
                </a:solidFill>
                <a:latin typeface="Iskoola Pota" pitchFamily="34" charset="0"/>
                <a:cs typeface="Iskoola Pota" pitchFamily="34" charset="0"/>
              </a:rPr>
              <a:t>Easy Payment Gateway Implementation</a:t>
            </a:r>
            <a:endParaRPr lang="en-US" sz="3100" b="1" dirty="0">
              <a:solidFill>
                <a:schemeClr val="accent1">
                  <a:lumMod val="75000"/>
                </a:schemeClr>
              </a:solidFill>
            </a:endParaRPr>
          </a:p>
        </p:txBody>
      </p:sp>
      <p:sp>
        <p:nvSpPr>
          <p:cNvPr id="3" name="Content Placeholder 2"/>
          <p:cNvSpPr>
            <a:spLocks noGrp="1"/>
          </p:cNvSpPr>
          <p:nvPr>
            <p:ph idx="1"/>
          </p:nvPr>
        </p:nvSpPr>
        <p:spPr>
          <a:xfrm>
            <a:off x="1214847" y="2015732"/>
            <a:ext cx="5695404" cy="3784177"/>
          </a:xfrm>
        </p:spPr>
        <p:txBody>
          <a:bodyPr>
            <a:normAutofit/>
          </a:bodyPr>
          <a:lstStyle/>
          <a:p>
            <a:pPr>
              <a:buFont typeface="Wingdings" pitchFamily="2" charset="2"/>
              <a:buChar char="Ø"/>
            </a:pPr>
            <a:r>
              <a:rPr lang="en-US" dirty="0" smtClean="0">
                <a:latin typeface="Iskoola Pota" pitchFamily="34" charset="0"/>
                <a:cs typeface="Iskoola Pota" pitchFamily="34" charset="0"/>
              </a:rPr>
              <a:t>It has been simplified by </a:t>
            </a:r>
            <a:r>
              <a:rPr lang="en-US" dirty="0" err="1" smtClean="0">
                <a:latin typeface="Iskoola Pota" pitchFamily="34" charset="0"/>
                <a:cs typeface="Iskoola Pota" pitchFamily="34" charset="0"/>
              </a:rPr>
              <a:t>OpenCart</a:t>
            </a:r>
            <a:r>
              <a:rPr lang="en-US" dirty="0" smtClean="0">
                <a:latin typeface="Iskoola Pota" pitchFamily="34" charset="0"/>
                <a:cs typeface="Iskoola Pota" pitchFamily="34" charset="0"/>
              </a:rPr>
              <a:t> to choose your payment gateway for your PSD to </a:t>
            </a:r>
            <a:r>
              <a:rPr lang="en-US" dirty="0" err="1" smtClean="0">
                <a:latin typeface="Iskoola Pota" pitchFamily="34" charset="0"/>
                <a:cs typeface="Iskoola Pota" pitchFamily="34" charset="0"/>
              </a:rPr>
              <a:t>OpenCart</a:t>
            </a:r>
            <a:r>
              <a:rPr lang="en-US" dirty="0" smtClean="0">
                <a:latin typeface="Iskoola Pota" pitchFamily="34" charset="0"/>
                <a:cs typeface="Iskoola Pota" pitchFamily="34" charset="0"/>
              </a:rPr>
              <a:t> Conversion </a:t>
            </a:r>
            <a:r>
              <a:rPr lang="en-US" dirty="0" err="1" smtClean="0">
                <a:latin typeface="Iskoola Pota" pitchFamily="34" charset="0"/>
                <a:cs typeface="Iskoola Pota" pitchFamily="34" charset="0"/>
              </a:rPr>
              <a:t>eCommerce</a:t>
            </a:r>
            <a:r>
              <a:rPr lang="en-US" dirty="0" smtClean="0">
                <a:latin typeface="Iskoola Pota" pitchFamily="34" charset="0"/>
                <a:cs typeface="Iskoola Pota" pitchFamily="34" charset="0"/>
              </a:rPr>
              <a:t> store. It supports many national and international payment gateway partner with a flexible fee structure.</a:t>
            </a:r>
          </a:p>
          <a:p>
            <a:pPr>
              <a:buFont typeface="Wingdings" pitchFamily="2" charset="2"/>
              <a:buChar char="Ø"/>
            </a:pPr>
            <a:r>
              <a:rPr lang="en-US" dirty="0" smtClean="0">
                <a:latin typeface="Iskoola Pota" pitchFamily="34" charset="0"/>
                <a:cs typeface="Iskoola Pota" pitchFamily="34" charset="0"/>
              </a:rPr>
              <a:t>Take your time or advise from an expert while choosing a reliable and proven </a:t>
            </a:r>
            <a:r>
              <a:rPr lang="en-US" dirty="0" smtClean="0">
                <a:latin typeface="Iskoola Pota" pitchFamily="34" charset="0"/>
                <a:cs typeface="Iskoola Pota" pitchFamily="34" charset="0"/>
                <a:hlinkClick r:id="rId2"/>
              </a:rPr>
              <a:t>payment partner</a:t>
            </a:r>
            <a:r>
              <a:rPr lang="en-US" dirty="0" smtClean="0">
                <a:latin typeface="Iskoola Pota" pitchFamily="34" charset="0"/>
                <a:cs typeface="Iskoola Pota" pitchFamily="34" charset="0"/>
              </a:rPr>
              <a:t> who meets your business requirement.</a:t>
            </a:r>
          </a:p>
          <a:p>
            <a:pPr marL="457200" indent="-457200">
              <a:buFont typeface="Wingdings" pitchFamily="2" charset="2"/>
              <a:buChar char="Ø"/>
            </a:pPr>
            <a:endParaRPr lang="en-US" dirty="0">
              <a:latin typeface="Iskoola Pota" pitchFamily="34" charset="0"/>
              <a:cs typeface="Iskoola Pota" pitchFamily="34" charset="0"/>
            </a:endParaRPr>
          </a:p>
        </p:txBody>
      </p:sp>
      <p:pic>
        <p:nvPicPr>
          <p:cNvPr id="5" name="Picture 4" descr="C:\Users\gurpreet\Desktop\New folder (3)\Web-icon.png"/>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8934994" y="6439989"/>
            <a:ext cx="418011" cy="418011"/>
          </a:xfrm>
          <a:prstGeom prst="rect">
            <a:avLst/>
          </a:prstGeom>
          <a:noFill/>
        </p:spPr>
      </p:pic>
      <p:pic>
        <p:nvPicPr>
          <p:cNvPr id="6" name="Picture 6" descr="C:\Users\gurpreet\Desktop\New folder (3)\call-us.png"/>
          <p:cNvPicPr>
            <a:picLocks noChangeAspect="1" noChangeArrowheads="1"/>
          </p:cNvPicPr>
          <p:nvPr/>
        </p:nvPicPr>
        <p:blipFill>
          <a:blip r:embed="rId4">
            <a:duotone>
              <a:schemeClr val="accent1">
                <a:shade val="45000"/>
                <a:satMod val="135000"/>
              </a:schemeClr>
              <a:prstClr val="white"/>
            </a:duotone>
          </a:blip>
          <a:srcRect/>
          <a:stretch>
            <a:fillRect/>
          </a:stretch>
        </p:blipFill>
        <p:spPr bwMode="auto">
          <a:xfrm>
            <a:off x="0" y="6344195"/>
            <a:ext cx="513805" cy="513805"/>
          </a:xfrm>
          <a:prstGeom prst="rect">
            <a:avLst/>
          </a:prstGeom>
          <a:noFill/>
        </p:spPr>
      </p:pic>
      <p:sp>
        <p:nvSpPr>
          <p:cNvPr id="7" name="Rectangle 6"/>
          <p:cNvSpPr/>
          <p:nvPr/>
        </p:nvSpPr>
        <p:spPr>
          <a:xfrm>
            <a:off x="9156858" y="6396335"/>
            <a:ext cx="3035142" cy="461665"/>
          </a:xfrm>
          <a:prstGeom prst="rect">
            <a:avLst/>
          </a:prstGeom>
        </p:spPr>
        <p:txBody>
          <a:bodyPr wrap="square">
            <a:spAutoFit/>
          </a:bodyPr>
          <a:lstStyle/>
          <a:p>
            <a:r>
              <a:rPr lang="en-US" sz="2400" b="1" dirty="0" smtClean="0">
                <a:latin typeface="Iskoola Pota" pitchFamily="34" charset="0"/>
                <a:cs typeface="Iskoola Pota" pitchFamily="34" charset="0"/>
              </a:rPr>
              <a:t>  </a:t>
            </a:r>
            <a:r>
              <a:rPr lang="en-US" sz="2400" b="1" dirty="0" smtClean="0">
                <a:latin typeface="Iskoola Pota" pitchFamily="34" charset="0"/>
                <a:cs typeface="Iskoola Pota" pitchFamily="34" charset="0"/>
                <a:hlinkClick r:id="rId5"/>
              </a:rPr>
              <a:t>http://css-tree.com/</a:t>
            </a:r>
            <a:endParaRPr lang="en-US" sz="2400" b="1" dirty="0">
              <a:latin typeface="Iskoola Pota" pitchFamily="34" charset="0"/>
              <a:cs typeface="Iskoola Pota" pitchFamily="34" charset="0"/>
            </a:endParaRPr>
          </a:p>
        </p:txBody>
      </p:sp>
      <p:sp>
        <p:nvSpPr>
          <p:cNvPr id="8" name="Rectangle 7"/>
          <p:cNvSpPr/>
          <p:nvPr/>
        </p:nvSpPr>
        <p:spPr>
          <a:xfrm>
            <a:off x="458098" y="6396335"/>
            <a:ext cx="2550698" cy="461665"/>
          </a:xfrm>
          <a:prstGeom prst="rect">
            <a:avLst/>
          </a:prstGeom>
        </p:spPr>
        <p:txBody>
          <a:bodyPr wrap="none">
            <a:spAutoFit/>
          </a:bodyPr>
          <a:lstStyle/>
          <a:p>
            <a:r>
              <a:rPr lang="en-US" sz="2400" b="1" dirty="0" smtClean="0">
                <a:solidFill>
                  <a:schemeClr val="accent1">
                    <a:lumMod val="60000"/>
                    <a:lumOff val="40000"/>
                  </a:schemeClr>
                </a:solidFill>
                <a:latin typeface="Iskoola Pota" pitchFamily="34" charset="0"/>
                <a:cs typeface="Iskoola Pota" pitchFamily="34" charset="0"/>
              </a:rPr>
              <a:t>+91 172 461 3360</a:t>
            </a:r>
            <a:endParaRPr lang="en-US" sz="2400" b="1" dirty="0">
              <a:solidFill>
                <a:schemeClr val="accent1">
                  <a:lumMod val="60000"/>
                  <a:lumOff val="40000"/>
                </a:schemeClr>
              </a:solidFill>
              <a:latin typeface="Iskoola Pota" pitchFamily="34" charset="0"/>
              <a:cs typeface="Iskoola Pota" pitchFamily="34" charset="0"/>
              <a:hlinkClick r:id="rId6"/>
            </a:endParaRPr>
          </a:p>
        </p:txBody>
      </p:sp>
      <p:pic>
        <p:nvPicPr>
          <p:cNvPr id="9" name="Picture 2" descr="D:\SEO\CSS Tree\banners\logo.png"/>
          <p:cNvPicPr>
            <a:picLocks noChangeAspect="1" noChangeArrowheads="1"/>
          </p:cNvPicPr>
          <p:nvPr/>
        </p:nvPicPr>
        <p:blipFill>
          <a:blip r:embed="rId7"/>
          <a:srcRect/>
          <a:stretch>
            <a:fillRect/>
          </a:stretch>
        </p:blipFill>
        <p:spPr bwMode="auto">
          <a:xfrm>
            <a:off x="9797142" y="0"/>
            <a:ext cx="2238103" cy="574926"/>
          </a:xfrm>
          <a:prstGeom prst="rect">
            <a:avLst/>
          </a:prstGeom>
          <a:noFill/>
        </p:spPr>
      </p:pic>
      <p:pic>
        <p:nvPicPr>
          <p:cNvPr id="9220" name="Picture 4" descr="C:\Users\gurpreet\Desktop\opencart-development.png"/>
          <p:cNvPicPr>
            <a:picLocks noChangeAspect="1" noChangeArrowheads="1"/>
          </p:cNvPicPr>
          <p:nvPr/>
        </p:nvPicPr>
        <p:blipFill>
          <a:blip r:embed="rId8"/>
          <a:srcRect/>
          <a:stretch>
            <a:fillRect/>
          </a:stretch>
        </p:blipFill>
        <p:spPr bwMode="auto">
          <a:xfrm>
            <a:off x="7005637" y="1813740"/>
            <a:ext cx="4293733" cy="3354479"/>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3406" y="1319348"/>
            <a:ext cx="10215154" cy="862148"/>
          </a:xfrm>
        </p:spPr>
        <p:txBody>
          <a:bodyPr>
            <a:normAutofit/>
          </a:bodyPr>
          <a:lstStyle/>
          <a:p>
            <a:pPr algn="ctr"/>
            <a:r>
              <a:rPr lang="en-US" sz="4000" b="1" dirty="0" smtClean="0">
                <a:solidFill>
                  <a:schemeClr val="accent1">
                    <a:lumMod val="75000"/>
                  </a:schemeClr>
                </a:solidFill>
                <a:latin typeface="Iskoola Pota" pitchFamily="34" charset="0"/>
                <a:cs typeface="Iskoola Pota" pitchFamily="34" charset="0"/>
              </a:rPr>
              <a:t> </a:t>
            </a:r>
            <a:r>
              <a:rPr lang="en-US" sz="4400" b="1" dirty="0" smtClean="0">
                <a:solidFill>
                  <a:schemeClr val="accent1">
                    <a:lumMod val="75000"/>
                  </a:schemeClr>
                </a:solidFill>
                <a:latin typeface="Iskoola Pota" pitchFamily="34" charset="0"/>
                <a:cs typeface="Iskoola Pota" pitchFamily="34" charset="0"/>
              </a:rPr>
              <a:t>contact us</a:t>
            </a:r>
            <a:endParaRPr lang="en-US" sz="4400" b="1" dirty="0">
              <a:solidFill>
                <a:schemeClr val="accent1">
                  <a:lumMod val="75000"/>
                </a:schemeClr>
              </a:solidFill>
            </a:endParaRPr>
          </a:p>
        </p:txBody>
      </p:sp>
      <p:sp>
        <p:nvSpPr>
          <p:cNvPr id="3" name="Content Placeholder 2"/>
          <p:cNvSpPr>
            <a:spLocks noGrp="1"/>
          </p:cNvSpPr>
          <p:nvPr>
            <p:ph idx="1"/>
          </p:nvPr>
        </p:nvSpPr>
        <p:spPr>
          <a:xfrm>
            <a:off x="1175657" y="2015732"/>
            <a:ext cx="9953897" cy="3784177"/>
          </a:xfrm>
        </p:spPr>
        <p:txBody>
          <a:bodyPr>
            <a:normAutofit/>
          </a:bodyPr>
          <a:lstStyle/>
          <a:p>
            <a:pPr>
              <a:buNone/>
            </a:pPr>
            <a:r>
              <a:rPr lang="en-US" dirty="0" smtClean="0">
                <a:latin typeface="Iskoola Pota" pitchFamily="34" charset="0"/>
                <a:cs typeface="Iskoola Pota" pitchFamily="34" charset="0"/>
              </a:rPr>
              <a:t>    If you need any help for your </a:t>
            </a:r>
            <a:r>
              <a:rPr lang="en-US" b="1" i="1" dirty="0" smtClean="0">
                <a:latin typeface="Iskoola Pota" pitchFamily="34" charset="0"/>
                <a:cs typeface="Iskoola Pota" pitchFamily="34" charset="0"/>
                <a:hlinkClick r:id="rId2"/>
              </a:rPr>
              <a:t>PSD to </a:t>
            </a:r>
            <a:r>
              <a:rPr lang="en-US" b="1" i="1" dirty="0" err="1" smtClean="0">
                <a:latin typeface="Iskoola Pota" pitchFamily="34" charset="0"/>
                <a:cs typeface="Iskoola Pota" pitchFamily="34" charset="0"/>
                <a:hlinkClick r:id="rId2"/>
              </a:rPr>
              <a:t>OpenCart</a:t>
            </a:r>
            <a:r>
              <a:rPr lang="en-US" b="1" i="1" dirty="0" smtClean="0">
                <a:latin typeface="Iskoola Pota" pitchFamily="34" charset="0"/>
                <a:cs typeface="Iskoola Pota" pitchFamily="34" charset="0"/>
                <a:hlinkClick r:id="rId2"/>
              </a:rPr>
              <a:t> Conversion</a:t>
            </a:r>
            <a:r>
              <a:rPr lang="en-US" dirty="0" smtClean="0">
                <a:latin typeface="Iskoola Pota" pitchFamily="34" charset="0"/>
                <a:cs typeface="Iskoola Pota" pitchFamily="34" charset="0"/>
              </a:rPr>
              <a:t> for a complex design implementation, please </a:t>
            </a:r>
            <a:r>
              <a:rPr lang="en-US" b="1" i="1" dirty="0" smtClean="0">
                <a:latin typeface="Iskoola Pota" pitchFamily="34" charset="0"/>
                <a:cs typeface="Iskoola Pota" pitchFamily="34" charset="0"/>
                <a:hlinkClick r:id="rId3"/>
              </a:rPr>
              <a:t>Get In Touch</a:t>
            </a:r>
            <a:r>
              <a:rPr lang="en-US" dirty="0" smtClean="0">
                <a:latin typeface="Iskoola Pota" pitchFamily="34" charset="0"/>
                <a:cs typeface="Iskoola Pota" pitchFamily="34" charset="0"/>
              </a:rPr>
              <a:t> With Us.</a:t>
            </a:r>
            <a:endParaRPr lang="en-US" dirty="0">
              <a:latin typeface="Iskoola Pota" pitchFamily="34" charset="0"/>
              <a:cs typeface="Iskoola Pota" pitchFamily="34" charset="0"/>
            </a:endParaRPr>
          </a:p>
        </p:txBody>
      </p:sp>
      <p:pic>
        <p:nvPicPr>
          <p:cNvPr id="5" name="Picture 4" descr="C:\Users\gurpreet\Desktop\New folder (3)\Web-icon.png"/>
          <p:cNvPicPr>
            <a:picLocks noChangeAspect="1" noChangeArrowheads="1"/>
          </p:cNvPicPr>
          <p:nvPr/>
        </p:nvPicPr>
        <p:blipFill>
          <a:blip r:embed="rId4" cstate="print">
            <a:duotone>
              <a:prstClr val="black"/>
              <a:schemeClr val="accent1">
                <a:tint val="45000"/>
                <a:satMod val="400000"/>
              </a:schemeClr>
            </a:duotone>
          </a:blip>
          <a:srcRect/>
          <a:stretch>
            <a:fillRect/>
          </a:stretch>
        </p:blipFill>
        <p:spPr bwMode="auto">
          <a:xfrm>
            <a:off x="6596742" y="4833258"/>
            <a:ext cx="757645" cy="757645"/>
          </a:xfrm>
          <a:prstGeom prst="rect">
            <a:avLst/>
          </a:prstGeom>
          <a:noFill/>
        </p:spPr>
      </p:pic>
      <p:sp>
        <p:nvSpPr>
          <p:cNvPr id="7" name="Rectangle 6"/>
          <p:cNvSpPr/>
          <p:nvPr/>
        </p:nvSpPr>
        <p:spPr>
          <a:xfrm>
            <a:off x="7354183" y="4894107"/>
            <a:ext cx="3736182" cy="523220"/>
          </a:xfrm>
          <a:prstGeom prst="rect">
            <a:avLst/>
          </a:prstGeom>
        </p:spPr>
        <p:txBody>
          <a:bodyPr wrap="square">
            <a:spAutoFit/>
          </a:bodyPr>
          <a:lstStyle/>
          <a:p>
            <a:r>
              <a:rPr lang="en-US" sz="2400" b="1" dirty="0" smtClean="0">
                <a:latin typeface="Iskoola Pota" pitchFamily="34" charset="0"/>
                <a:cs typeface="Iskoola Pota" pitchFamily="34" charset="0"/>
              </a:rPr>
              <a:t>  </a:t>
            </a:r>
            <a:r>
              <a:rPr lang="en-US" sz="2800" b="1" dirty="0" smtClean="0">
                <a:latin typeface="Iskoola Pota" pitchFamily="34" charset="0"/>
                <a:cs typeface="Iskoola Pota" pitchFamily="34" charset="0"/>
                <a:hlinkClick r:id="rId5"/>
              </a:rPr>
              <a:t>http://css-tree.com/</a:t>
            </a:r>
            <a:endParaRPr lang="en-US" sz="2800" b="1" dirty="0">
              <a:latin typeface="Iskoola Pota" pitchFamily="34" charset="0"/>
              <a:cs typeface="Iskoola Pota" pitchFamily="34" charset="0"/>
            </a:endParaRPr>
          </a:p>
        </p:txBody>
      </p:sp>
      <p:sp>
        <p:nvSpPr>
          <p:cNvPr id="8" name="Rectangle 7"/>
          <p:cNvSpPr/>
          <p:nvPr/>
        </p:nvSpPr>
        <p:spPr>
          <a:xfrm>
            <a:off x="7490909" y="3169041"/>
            <a:ext cx="3979431" cy="523220"/>
          </a:xfrm>
          <a:prstGeom prst="rect">
            <a:avLst/>
          </a:prstGeom>
        </p:spPr>
        <p:txBody>
          <a:bodyPr wrap="square">
            <a:spAutoFit/>
          </a:bodyPr>
          <a:lstStyle/>
          <a:p>
            <a:r>
              <a:rPr lang="en-US" sz="2800" b="1" dirty="0" smtClean="0">
                <a:latin typeface="Iskoola Pota" pitchFamily="34" charset="0"/>
                <a:cs typeface="Iskoola Pota" pitchFamily="34" charset="0"/>
              </a:rPr>
              <a:t>+91 172 461 3360</a:t>
            </a:r>
            <a:endParaRPr lang="en-US" sz="2800" b="1" dirty="0">
              <a:latin typeface="Iskoola Pota" pitchFamily="34" charset="0"/>
              <a:cs typeface="Iskoola Pota" pitchFamily="34" charset="0"/>
              <a:hlinkClick r:id="rId6"/>
            </a:endParaRPr>
          </a:p>
        </p:txBody>
      </p:sp>
      <p:pic>
        <p:nvPicPr>
          <p:cNvPr id="9" name="Picture 2" descr="D:\SEO\CSS Tree\banners\logo.png"/>
          <p:cNvPicPr>
            <a:picLocks noChangeAspect="1" noChangeArrowheads="1"/>
          </p:cNvPicPr>
          <p:nvPr/>
        </p:nvPicPr>
        <p:blipFill>
          <a:blip r:embed="rId7"/>
          <a:srcRect/>
          <a:stretch>
            <a:fillRect/>
          </a:stretch>
        </p:blipFill>
        <p:spPr bwMode="auto">
          <a:xfrm>
            <a:off x="9797142" y="0"/>
            <a:ext cx="2238103" cy="574926"/>
          </a:xfrm>
          <a:prstGeom prst="rect">
            <a:avLst/>
          </a:prstGeom>
          <a:noFill/>
        </p:spPr>
      </p:pic>
      <p:pic>
        <p:nvPicPr>
          <p:cNvPr id="11267" name="Picture 3" descr="C:\Users\gurpreet\Desktop\adress_icon.png"/>
          <p:cNvPicPr>
            <a:picLocks noChangeAspect="1" noChangeArrowheads="1"/>
          </p:cNvPicPr>
          <p:nvPr/>
        </p:nvPicPr>
        <p:blipFill>
          <a:blip r:embed="rId8" cstate="print"/>
          <a:srcRect/>
          <a:stretch>
            <a:fillRect/>
          </a:stretch>
        </p:blipFill>
        <p:spPr bwMode="auto">
          <a:xfrm>
            <a:off x="1326682" y="3102910"/>
            <a:ext cx="771059" cy="634630"/>
          </a:xfrm>
          <a:prstGeom prst="rect">
            <a:avLst/>
          </a:prstGeom>
          <a:noFill/>
        </p:spPr>
      </p:pic>
      <p:sp>
        <p:nvSpPr>
          <p:cNvPr id="11" name="Rectangle 10"/>
          <p:cNvSpPr/>
          <p:nvPr/>
        </p:nvSpPr>
        <p:spPr>
          <a:xfrm>
            <a:off x="2133600" y="3048017"/>
            <a:ext cx="6096000" cy="923330"/>
          </a:xfrm>
          <a:prstGeom prst="rect">
            <a:avLst/>
          </a:prstGeom>
        </p:spPr>
        <p:txBody>
          <a:bodyPr>
            <a:spAutoFit/>
          </a:bodyPr>
          <a:lstStyle/>
          <a:p>
            <a:r>
              <a:rPr lang="en-US" b="1" dirty="0" smtClean="0">
                <a:solidFill>
                  <a:schemeClr val="accent1">
                    <a:lumMod val="75000"/>
                  </a:schemeClr>
                </a:solidFill>
                <a:latin typeface="Iskoola Pota" pitchFamily="34" charset="0"/>
                <a:cs typeface="Iskoola Pota" pitchFamily="34" charset="0"/>
              </a:rPr>
              <a:t>CSS TREE </a:t>
            </a:r>
          </a:p>
          <a:p>
            <a:r>
              <a:rPr lang="en-US" dirty="0" smtClean="0">
                <a:latin typeface="Iskoola Pota" pitchFamily="34" charset="0"/>
                <a:cs typeface="Iskoola Pota" pitchFamily="34" charset="0"/>
              </a:rPr>
              <a:t>Plot No F-301 #505 Industrial Area 8B, </a:t>
            </a:r>
          </a:p>
          <a:p>
            <a:r>
              <a:rPr lang="en-US" dirty="0" smtClean="0">
                <a:latin typeface="Iskoola Pota" pitchFamily="34" charset="0"/>
                <a:cs typeface="Iskoola Pota" pitchFamily="34" charset="0"/>
              </a:rPr>
              <a:t>SAS Nagar </a:t>
            </a:r>
            <a:r>
              <a:rPr lang="en-US" dirty="0" err="1" smtClean="0">
                <a:latin typeface="Iskoola Pota" pitchFamily="34" charset="0"/>
                <a:cs typeface="Iskoola Pota" pitchFamily="34" charset="0"/>
              </a:rPr>
              <a:t>Mohali</a:t>
            </a:r>
            <a:r>
              <a:rPr lang="en-US" dirty="0" smtClean="0">
                <a:latin typeface="Iskoola Pota" pitchFamily="34" charset="0"/>
                <a:cs typeface="Iskoola Pota" pitchFamily="34" charset="0"/>
              </a:rPr>
              <a:t>, Punjab, 160055, INDIA</a:t>
            </a:r>
            <a:endParaRPr lang="en-US" dirty="0">
              <a:latin typeface="Iskoola Pota" pitchFamily="34" charset="0"/>
              <a:cs typeface="Iskoola Pota" pitchFamily="34" charset="0"/>
            </a:endParaRPr>
          </a:p>
        </p:txBody>
      </p:sp>
      <p:pic>
        <p:nvPicPr>
          <p:cNvPr id="12" name="Picture 6" descr="C:\Users\gurpreet\Desktop\New folder (3)\call-us.png"/>
          <p:cNvPicPr>
            <a:picLocks noChangeAspect="1" noChangeArrowheads="1"/>
          </p:cNvPicPr>
          <p:nvPr/>
        </p:nvPicPr>
        <p:blipFill>
          <a:blip r:embed="rId9">
            <a:duotone>
              <a:prstClr val="black"/>
              <a:schemeClr val="accent1">
                <a:tint val="45000"/>
                <a:satMod val="400000"/>
              </a:schemeClr>
            </a:duotone>
          </a:blip>
          <a:srcRect/>
          <a:stretch>
            <a:fillRect/>
          </a:stretch>
        </p:blipFill>
        <p:spPr bwMode="auto">
          <a:xfrm>
            <a:off x="6494929" y="3049665"/>
            <a:ext cx="847165" cy="847165"/>
          </a:xfrm>
          <a:prstGeom prst="rect">
            <a:avLst/>
          </a:prstGeom>
          <a:noFill/>
        </p:spPr>
      </p:pic>
      <p:pic>
        <p:nvPicPr>
          <p:cNvPr id="11268" name="Picture 4" descr="C:\Users\gurpreet\Desktop\email-icon.png"/>
          <p:cNvPicPr>
            <a:picLocks noChangeAspect="1" noChangeArrowheads="1"/>
          </p:cNvPicPr>
          <p:nvPr/>
        </p:nvPicPr>
        <p:blipFill>
          <a:blip r:embed="rId10" cstate="print"/>
          <a:srcRect/>
          <a:stretch>
            <a:fillRect/>
          </a:stretch>
        </p:blipFill>
        <p:spPr bwMode="auto">
          <a:xfrm>
            <a:off x="1395187" y="4849815"/>
            <a:ext cx="707934" cy="707934"/>
          </a:xfrm>
          <a:prstGeom prst="rect">
            <a:avLst/>
          </a:prstGeom>
          <a:noFill/>
        </p:spPr>
      </p:pic>
      <p:sp>
        <p:nvSpPr>
          <p:cNvPr id="14" name="Rectangle 13"/>
          <p:cNvSpPr/>
          <p:nvPr/>
        </p:nvSpPr>
        <p:spPr>
          <a:xfrm>
            <a:off x="2222214" y="4877191"/>
            <a:ext cx="3331361" cy="523220"/>
          </a:xfrm>
          <a:prstGeom prst="rect">
            <a:avLst/>
          </a:prstGeom>
        </p:spPr>
        <p:txBody>
          <a:bodyPr wrap="none">
            <a:spAutoFit/>
          </a:bodyPr>
          <a:lstStyle/>
          <a:p>
            <a:r>
              <a:rPr lang="en-US" sz="2800" b="1" dirty="0" smtClean="0">
                <a:latin typeface="Iskoola Pota" pitchFamily="34" charset="0"/>
                <a:cs typeface="Iskoola Pota" pitchFamily="34" charset="0"/>
                <a:hlinkClick r:id="rId11"/>
              </a:rPr>
              <a:t>sales@css-tree.com</a:t>
            </a:r>
            <a:r>
              <a:rPr lang="en-US" sz="2800" dirty="0" smtClean="0">
                <a:latin typeface="Iskoola Pota" pitchFamily="34" charset="0"/>
                <a:cs typeface="Iskoola Pota" pitchFamily="34" charset="0"/>
              </a:rPr>
              <a:t> </a:t>
            </a:r>
            <a:endParaRPr lang="en-US" sz="2800" dirty="0">
              <a:latin typeface="Iskoola Pota" pitchFamily="34" charset="0"/>
              <a:cs typeface="Iskoola Pota"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6920" y="1987622"/>
            <a:ext cx="7673286" cy="1323439"/>
          </a:xfrm>
          <a:prstGeom prst="rect">
            <a:avLst/>
          </a:prstGeom>
          <a:noFill/>
        </p:spPr>
        <p:txBody>
          <a:bodyPr wrap="square" lIns="91440" tIns="45720" rIns="91440" bIns="45720">
            <a:spAutoFit/>
          </a:bodyPr>
          <a:lstStyle/>
          <a:p>
            <a:pPr algn="ctr"/>
            <a:r>
              <a:rPr lang="en-US" sz="8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Iskoola Pota" pitchFamily="34" charset="0"/>
                <a:cs typeface="Iskoola Pota" pitchFamily="34" charset="0"/>
              </a:rPr>
              <a:t>THANK YOU</a:t>
            </a:r>
            <a:endParaRPr lang="en-US" sz="8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Iskoola Pota" pitchFamily="34" charset="0"/>
              <a:cs typeface="Iskoola Pota"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909" y="1345474"/>
            <a:ext cx="9826945" cy="862148"/>
          </a:xfrm>
        </p:spPr>
        <p:txBody>
          <a:bodyPr>
            <a:normAutofit/>
          </a:bodyPr>
          <a:lstStyle/>
          <a:p>
            <a:r>
              <a:rPr lang="en-US" sz="4000" b="1" dirty="0" smtClean="0">
                <a:solidFill>
                  <a:schemeClr val="accent1">
                    <a:lumMod val="75000"/>
                  </a:schemeClr>
                </a:solidFill>
                <a:latin typeface="Iskoola Pota" pitchFamily="34" charset="0"/>
                <a:cs typeface="Iskoola Pota" pitchFamily="34" charset="0"/>
              </a:rPr>
              <a:t> PSD TO OPENCART CONVERSION</a:t>
            </a:r>
            <a:endParaRPr lang="en-US" sz="4000" b="1" dirty="0">
              <a:solidFill>
                <a:schemeClr val="accent1">
                  <a:lumMod val="75000"/>
                </a:schemeClr>
              </a:solidFill>
            </a:endParaRPr>
          </a:p>
        </p:txBody>
      </p:sp>
      <p:sp>
        <p:nvSpPr>
          <p:cNvPr id="3" name="Content Placeholder 2"/>
          <p:cNvSpPr>
            <a:spLocks noGrp="1"/>
          </p:cNvSpPr>
          <p:nvPr>
            <p:ph idx="1"/>
          </p:nvPr>
        </p:nvSpPr>
        <p:spPr>
          <a:xfrm>
            <a:off x="1214847" y="2015732"/>
            <a:ext cx="6021976" cy="3784177"/>
          </a:xfrm>
        </p:spPr>
        <p:txBody>
          <a:bodyPr/>
          <a:lstStyle/>
          <a:p>
            <a:pPr>
              <a:buFont typeface="Wingdings" pitchFamily="2" charset="2"/>
              <a:buChar char="Ø"/>
            </a:pPr>
            <a:r>
              <a:rPr lang="en-US" dirty="0" err="1" smtClean="0">
                <a:latin typeface="Iskoola Pota" pitchFamily="34" charset="0"/>
                <a:cs typeface="Iskoola Pota" pitchFamily="34" charset="0"/>
              </a:rPr>
              <a:t>OpenCart</a:t>
            </a:r>
            <a:r>
              <a:rPr lang="en-US" dirty="0" smtClean="0">
                <a:latin typeface="Iskoola Pota" pitchFamily="34" charset="0"/>
                <a:cs typeface="Iskoola Pota" pitchFamily="34" charset="0"/>
              </a:rPr>
              <a:t> is an online free Shopping Cart System based on PHP that offers a wide range of effective features for website owners. It has been a great choice for small &amp; medium size businesses to turn their </a:t>
            </a:r>
            <a:r>
              <a:rPr lang="en-US" b="1" dirty="0" smtClean="0">
                <a:latin typeface="Iskoola Pota" pitchFamily="34" charset="0"/>
                <a:cs typeface="Iskoola Pota" pitchFamily="34" charset="0"/>
                <a:hlinkClick r:id="rId2"/>
              </a:rPr>
              <a:t>PSD to </a:t>
            </a:r>
            <a:r>
              <a:rPr lang="en-US" b="1" dirty="0" err="1" smtClean="0">
                <a:latin typeface="Iskoola Pota" pitchFamily="34" charset="0"/>
                <a:cs typeface="Iskoola Pota" pitchFamily="34" charset="0"/>
                <a:hlinkClick r:id="rId2"/>
              </a:rPr>
              <a:t>OpenCart</a:t>
            </a:r>
            <a:r>
              <a:rPr lang="en-US" b="1" dirty="0" smtClean="0">
                <a:latin typeface="Iskoola Pota" pitchFamily="34" charset="0"/>
                <a:cs typeface="Iskoola Pota" pitchFamily="34" charset="0"/>
                <a:hlinkClick r:id="rId2"/>
              </a:rPr>
              <a:t> Conversion</a:t>
            </a:r>
            <a:r>
              <a:rPr lang="en-US" dirty="0" smtClean="0">
                <a:latin typeface="Iskoola Pota" pitchFamily="34" charset="0"/>
                <a:cs typeface="Iskoola Pota" pitchFamily="34" charset="0"/>
              </a:rPr>
              <a:t> since its inception. Comparatively it is light weight </a:t>
            </a:r>
            <a:r>
              <a:rPr lang="en-US" dirty="0" err="1" smtClean="0">
                <a:latin typeface="Iskoola Pota" pitchFamily="34" charset="0"/>
                <a:cs typeface="Iskoola Pota" pitchFamily="34" charset="0"/>
              </a:rPr>
              <a:t>eCommerce</a:t>
            </a:r>
            <a:r>
              <a:rPr lang="en-US" dirty="0" smtClean="0">
                <a:latin typeface="Iskoola Pota" pitchFamily="34" charset="0"/>
                <a:cs typeface="Iskoola Pota" pitchFamily="34" charset="0"/>
              </a:rPr>
              <a:t> system hence it loads faster in the web browsers and gives a superior web experience to its viewer.</a:t>
            </a:r>
            <a:endParaRPr lang="en-US" dirty="0">
              <a:latin typeface="Iskoola Pota" pitchFamily="34" charset="0"/>
              <a:cs typeface="Iskoola Pota" pitchFamily="34" charset="0"/>
            </a:endParaRPr>
          </a:p>
        </p:txBody>
      </p:sp>
      <p:pic>
        <p:nvPicPr>
          <p:cNvPr id="3074" name="Picture 2" descr="C:\Users\gurpreet\Desktop\psdopen.png"/>
          <p:cNvPicPr>
            <a:picLocks noChangeAspect="1" noChangeArrowheads="1"/>
          </p:cNvPicPr>
          <p:nvPr/>
        </p:nvPicPr>
        <p:blipFill>
          <a:blip r:embed="rId3"/>
          <a:srcRect/>
          <a:stretch>
            <a:fillRect/>
          </a:stretch>
        </p:blipFill>
        <p:spPr bwMode="auto">
          <a:xfrm>
            <a:off x="7199041" y="2204585"/>
            <a:ext cx="4471523" cy="2889929"/>
          </a:xfrm>
          <a:prstGeom prst="rect">
            <a:avLst/>
          </a:prstGeom>
          <a:noFill/>
        </p:spPr>
      </p:pic>
      <p:pic>
        <p:nvPicPr>
          <p:cNvPr id="5" name="Picture 4" descr="C:\Users\gurpreet\Desktop\New folder (3)\Web-icon.png"/>
          <p:cNvPicPr>
            <a:picLocks noChangeAspect="1" noChangeArrowheads="1"/>
          </p:cNvPicPr>
          <p:nvPr/>
        </p:nvPicPr>
        <p:blipFill>
          <a:blip r:embed="rId4" cstate="print">
            <a:duotone>
              <a:schemeClr val="accent1">
                <a:shade val="45000"/>
                <a:satMod val="135000"/>
              </a:schemeClr>
              <a:prstClr val="white"/>
            </a:duotone>
          </a:blip>
          <a:srcRect/>
          <a:stretch>
            <a:fillRect/>
          </a:stretch>
        </p:blipFill>
        <p:spPr bwMode="auto">
          <a:xfrm>
            <a:off x="8934994" y="6439989"/>
            <a:ext cx="418011" cy="418011"/>
          </a:xfrm>
          <a:prstGeom prst="rect">
            <a:avLst/>
          </a:prstGeom>
          <a:noFill/>
        </p:spPr>
      </p:pic>
      <p:pic>
        <p:nvPicPr>
          <p:cNvPr id="6" name="Picture 6" descr="C:\Users\gurpreet\Desktop\New folder (3)\call-us.png"/>
          <p:cNvPicPr>
            <a:picLocks noChangeAspect="1" noChangeArrowheads="1"/>
          </p:cNvPicPr>
          <p:nvPr/>
        </p:nvPicPr>
        <p:blipFill>
          <a:blip r:embed="rId5">
            <a:duotone>
              <a:schemeClr val="accent1">
                <a:shade val="45000"/>
                <a:satMod val="135000"/>
              </a:schemeClr>
              <a:prstClr val="white"/>
            </a:duotone>
          </a:blip>
          <a:srcRect/>
          <a:stretch>
            <a:fillRect/>
          </a:stretch>
        </p:blipFill>
        <p:spPr bwMode="auto">
          <a:xfrm>
            <a:off x="0" y="6344195"/>
            <a:ext cx="513805" cy="513805"/>
          </a:xfrm>
          <a:prstGeom prst="rect">
            <a:avLst/>
          </a:prstGeom>
          <a:noFill/>
        </p:spPr>
      </p:pic>
      <p:sp>
        <p:nvSpPr>
          <p:cNvPr id="7" name="Rectangle 6"/>
          <p:cNvSpPr/>
          <p:nvPr/>
        </p:nvSpPr>
        <p:spPr>
          <a:xfrm>
            <a:off x="9156858" y="6396335"/>
            <a:ext cx="3035142" cy="461665"/>
          </a:xfrm>
          <a:prstGeom prst="rect">
            <a:avLst/>
          </a:prstGeom>
        </p:spPr>
        <p:txBody>
          <a:bodyPr wrap="square">
            <a:spAutoFit/>
          </a:bodyPr>
          <a:lstStyle/>
          <a:p>
            <a:r>
              <a:rPr lang="en-US" sz="2400" b="1" dirty="0" smtClean="0">
                <a:latin typeface="Iskoola Pota" pitchFamily="34" charset="0"/>
                <a:cs typeface="Iskoola Pota" pitchFamily="34" charset="0"/>
              </a:rPr>
              <a:t>  </a:t>
            </a:r>
            <a:r>
              <a:rPr lang="en-US" sz="2400" b="1" dirty="0" smtClean="0">
                <a:latin typeface="Iskoola Pota" pitchFamily="34" charset="0"/>
                <a:cs typeface="Iskoola Pota" pitchFamily="34" charset="0"/>
                <a:hlinkClick r:id="rId6"/>
              </a:rPr>
              <a:t>http://css-tree.com/</a:t>
            </a:r>
            <a:endParaRPr lang="en-US" sz="2400" b="1" dirty="0">
              <a:latin typeface="Iskoola Pota" pitchFamily="34" charset="0"/>
              <a:cs typeface="Iskoola Pota" pitchFamily="34" charset="0"/>
            </a:endParaRPr>
          </a:p>
        </p:txBody>
      </p:sp>
      <p:sp>
        <p:nvSpPr>
          <p:cNvPr id="8" name="Rectangle 7"/>
          <p:cNvSpPr/>
          <p:nvPr/>
        </p:nvSpPr>
        <p:spPr>
          <a:xfrm>
            <a:off x="458098" y="6396335"/>
            <a:ext cx="2550698" cy="461665"/>
          </a:xfrm>
          <a:prstGeom prst="rect">
            <a:avLst/>
          </a:prstGeom>
        </p:spPr>
        <p:txBody>
          <a:bodyPr wrap="none">
            <a:spAutoFit/>
          </a:bodyPr>
          <a:lstStyle/>
          <a:p>
            <a:r>
              <a:rPr lang="en-US" sz="2400" b="1" dirty="0" smtClean="0">
                <a:solidFill>
                  <a:schemeClr val="accent1">
                    <a:lumMod val="60000"/>
                    <a:lumOff val="40000"/>
                  </a:schemeClr>
                </a:solidFill>
                <a:latin typeface="Iskoola Pota" pitchFamily="34" charset="0"/>
                <a:cs typeface="Iskoola Pota" pitchFamily="34" charset="0"/>
              </a:rPr>
              <a:t>+91 172 461 3360</a:t>
            </a:r>
            <a:endParaRPr lang="en-US" sz="2400" b="1" dirty="0">
              <a:solidFill>
                <a:schemeClr val="accent1">
                  <a:lumMod val="60000"/>
                  <a:lumOff val="40000"/>
                </a:schemeClr>
              </a:solidFill>
              <a:latin typeface="Iskoola Pota" pitchFamily="34" charset="0"/>
              <a:cs typeface="Iskoola Pota" pitchFamily="34" charset="0"/>
              <a:hlinkClick r:id="rId7"/>
            </a:endParaRPr>
          </a:p>
        </p:txBody>
      </p:sp>
      <p:pic>
        <p:nvPicPr>
          <p:cNvPr id="9" name="Picture 2" descr="D:\SEO\CSS Tree\banners\logo.png"/>
          <p:cNvPicPr>
            <a:picLocks noChangeAspect="1" noChangeArrowheads="1"/>
          </p:cNvPicPr>
          <p:nvPr/>
        </p:nvPicPr>
        <p:blipFill>
          <a:blip r:embed="rId8"/>
          <a:srcRect/>
          <a:stretch>
            <a:fillRect/>
          </a:stretch>
        </p:blipFill>
        <p:spPr bwMode="auto">
          <a:xfrm>
            <a:off x="9797142" y="0"/>
            <a:ext cx="2238103" cy="57492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909" y="1345474"/>
            <a:ext cx="9826945" cy="862148"/>
          </a:xfrm>
        </p:spPr>
        <p:txBody>
          <a:bodyPr>
            <a:normAutofit fontScale="90000"/>
          </a:bodyPr>
          <a:lstStyle/>
          <a:p>
            <a:r>
              <a:rPr lang="en-US" sz="4000" b="1" dirty="0" smtClean="0">
                <a:solidFill>
                  <a:schemeClr val="accent1">
                    <a:lumMod val="75000"/>
                  </a:schemeClr>
                </a:solidFill>
                <a:latin typeface="Iskoola Pota" pitchFamily="34" charset="0"/>
                <a:cs typeface="Iskoola Pota" pitchFamily="34" charset="0"/>
              </a:rPr>
              <a:t> </a:t>
            </a:r>
            <a:r>
              <a:rPr lang="en-US" sz="2800" b="1" dirty="0" smtClean="0">
                <a:solidFill>
                  <a:schemeClr val="accent1">
                    <a:lumMod val="75000"/>
                  </a:schemeClr>
                </a:solidFill>
                <a:latin typeface="Iskoola Pota" pitchFamily="34" charset="0"/>
                <a:cs typeface="Iskoola Pota" pitchFamily="34" charset="0"/>
              </a:rPr>
              <a:t>advantages of PSD TO OPENCART CONVERSION</a:t>
            </a:r>
            <a:endParaRPr lang="en-US" sz="2800" b="1" dirty="0">
              <a:solidFill>
                <a:schemeClr val="accent1">
                  <a:lumMod val="75000"/>
                </a:schemeClr>
              </a:solidFill>
            </a:endParaRPr>
          </a:p>
        </p:txBody>
      </p:sp>
      <p:sp>
        <p:nvSpPr>
          <p:cNvPr id="3" name="Content Placeholder 2"/>
          <p:cNvSpPr>
            <a:spLocks noGrp="1"/>
          </p:cNvSpPr>
          <p:nvPr>
            <p:ph idx="1"/>
          </p:nvPr>
        </p:nvSpPr>
        <p:spPr>
          <a:xfrm>
            <a:off x="1319349" y="2015732"/>
            <a:ext cx="9836330" cy="4006245"/>
          </a:xfrm>
        </p:spPr>
        <p:txBody>
          <a:bodyPr>
            <a:normAutofit fontScale="92500" lnSpcReduction="10000"/>
          </a:bodyPr>
          <a:lstStyle/>
          <a:p>
            <a:pPr>
              <a:buNone/>
            </a:pPr>
            <a:r>
              <a:rPr lang="en-US" sz="2200" dirty="0" smtClean="0">
                <a:latin typeface="Iskoola Pota" pitchFamily="34" charset="0"/>
                <a:cs typeface="Iskoola Pota" pitchFamily="34" charset="0"/>
              </a:rPr>
              <a:t>We have listed out a few advantages of </a:t>
            </a:r>
            <a:r>
              <a:rPr lang="en-US" sz="2200" b="1" dirty="0" smtClean="0">
                <a:latin typeface="Iskoola Pota" pitchFamily="34" charset="0"/>
                <a:cs typeface="Iskoola Pota" pitchFamily="34" charset="0"/>
                <a:hlinkClick r:id="rId2"/>
              </a:rPr>
              <a:t>PSD to </a:t>
            </a:r>
            <a:r>
              <a:rPr lang="en-US" sz="2200" b="1" dirty="0" err="1" smtClean="0">
                <a:latin typeface="Iskoola Pota" pitchFamily="34" charset="0"/>
                <a:cs typeface="Iskoola Pota" pitchFamily="34" charset="0"/>
                <a:hlinkClick r:id="rId2"/>
              </a:rPr>
              <a:t>Opencart</a:t>
            </a:r>
            <a:r>
              <a:rPr lang="en-US" sz="2200" b="1" dirty="0" smtClean="0">
                <a:latin typeface="Iskoola Pota" pitchFamily="34" charset="0"/>
                <a:cs typeface="Iskoola Pota" pitchFamily="34" charset="0"/>
                <a:hlinkClick r:id="rId2"/>
              </a:rPr>
              <a:t> Theme Conversion</a:t>
            </a:r>
            <a:r>
              <a:rPr lang="en-US" sz="2200" dirty="0" smtClean="0">
                <a:latin typeface="Iskoola Pota" pitchFamily="34" charset="0"/>
                <a:cs typeface="Iskoola Pota" pitchFamily="34" charset="0"/>
              </a:rPr>
              <a:t>.</a:t>
            </a:r>
          </a:p>
          <a:p>
            <a:pPr>
              <a:buFont typeface="Wingdings" pitchFamily="2" charset="2"/>
              <a:buChar char="Ø"/>
            </a:pPr>
            <a:r>
              <a:rPr lang="en-US" b="1" dirty="0" smtClean="0">
                <a:latin typeface="Iskoola Pota" pitchFamily="34" charset="0"/>
                <a:cs typeface="Iskoola Pota" pitchFamily="34" charset="0"/>
              </a:rPr>
              <a:t>Custom Design Layout with User-Friendly Navigation</a:t>
            </a:r>
          </a:p>
          <a:p>
            <a:pPr>
              <a:buFont typeface="Wingdings" pitchFamily="2" charset="2"/>
              <a:buChar char="Ø"/>
            </a:pPr>
            <a:r>
              <a:rPr lang="en-US" b="1" dirty="0" smtClean="0">
                <a:latin typeface="Iskoola Pota" pitchFamily="34" charset="0"/>
                <a:cs typeface="Iskoola Pota" pitchFamily="34" charset="0"/>
              </a:rPr>
              <a:t>Cross-Browser Compatibility</a:t>
            </a:r>
          </a:p>
          <a:p>
            <a:pPr>
              <a:buFont typeface="Wingdings" pitchFamily="2" charset="2"/>
              <a:buChar char="Ø"/>
            </a:pPr>
            <a:r>
              <a:rPr lang="en-US" b="1" dirty="0" smtClean="0">
                <a:latin typeface="Iskoola Pota" pitchFamily="34" charset="0"/>
                <a:cs typeface="Iskoola Pota" pitchFamily="34" charset="0"/>
              </a:rPr>
              <a:t>Pixel Perfect Layout</a:t>
            </a:r>
          </a:p>
          <a:p>
            <a:pPr>
              <a:buFont typeface="Wingdings" pitchFamily="2" charset="2"/>
              <a:buChar char="Ø"/>
            </a:pPr>
            <a:r>
              <a:rPr lang="en-US" b="1" dirty="0" smtClean="0">
                <a:latin typeface="Iskoola Pota" pitchFamily="34" charset="0"/>
                <a:cs typeface="Iskoola Pota" pitchFamily="34" charset="0"/>
              </a:rPr>
              <a:t>Responsive Layout</a:t>
            </a:r>
          </a:p>
          <a:p>
            <a:pPr>
              <a:buFont typeface="Wingdings" pitchFamily="2" charset="2"/>
              <a:buChar char="Ø"/>
            </a:pPr>
            <a:r>
              <a:rPr lang="en-US" b="1" dirty="0" smtClean="0">
                <a:latin typeface="Iskoola Pota" pitchFamily="34" charset="0"/>
                <a:cs typeface="Iskoola Pota" pitchFamily="34" charset="0"/>
              </a:rPr>
              <a:t>Easy to use Administrative Panel</a:t>
            </a:r>
          </a:p>
          <a:p>
            <a:pPr>
              <a:buFont typeface="Wingdings" pitchFamily="2" charset="2"/>
              <a:buChar char="Ø"/>
            </a:pPr>
            <a:r>
              <a:rPr lang="en-US" b="1" dirty="0" smtClean="0">
                <a:latin typeface="Iskoola Pota" pitchFamily="34" charset="0"/>
                <a:cs typeface="Iskoola Pota" pitchFamily="34" charset="0"/>
              </a:rPr>
              <a:t>Search Engine Friendly</a:t>
            </a:r>
          </a:p>
          <a:p>
            <a:pPr>
              <a:buFont typeface="Wingdings" pitchFamily="2" charset="2"/>
              <a:buChar char="Ø"/>
            </a:pPr>
            <a:r>
              <a:rPr lang="en-US" b="1" dirty="0" smtClean="0">
                <a:latin typeface="Iskoola Pota" pitchFamily="34" charset="0"/>
                <a:cs typeface="Iskoola Pota" pitchFamily="34" charset="0"/>
              </a:rPr>
              <a:t>Easy Product Setup</a:t>
            </a:r>
          </a:p>
          <a:p>
            <a:pPr>
              <a:buFont typeface="Wingdings" pitchFamily="2" charset="2"/>
              <a:buChar char="Ø"/>
            </a:pPr>
            <a:r>
              <a:rPr lang="en-US" b="1" dirty="0" smtClean="0">
                <a:latin typeface="Iskoola Pota" pitchFamily="34" charset="0"/>
                <a:cs typeface="Iskoola Pota" pitchFamily="34" charset="0"/>
              </a:rPr>
              <a:t>Easy Payment Gateway Implementation</a:t>
            </a:r>
            <a:endParaRPr lang="en-US" b="1" dirty="0">
              <a:latin typeface="Iskoola Pota" pitchFamily="34" charset="0"/>
              <a:cs typeface="Iskoola Pota" pitchFamily="34" charset="0"/>
            </a:endParaRPr>
          </a:p>
        </p:txBody>
      </p:sp>
      <p:pic>
        <p:nvPicPr>
          <p:cNvPr id="5" name="Picture 4" descr="C:\Users\gurpreet\Desktop\New folder (3)\Web-icon.png"/>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8934994" y="6439989"/>
            <a:ext cx="418011" cy="418011"/>
          </a:xfrm>
          <a:prstGeom prst="rect">
            <a:avLst/>
          </a:prstGeom>
          <a:noFill/>
        </p:spPr>
      </p:pic>
      <p:pic>
        <p:nvPicPr>
          <p:cNvPr id="6" name="Picture 6" descr="C:\Users\gurpreet\Desktop\New folder (3)\call-us.png"/>
          <p:cNvPicPr>
            <a:picLocks noChangeAspect="1" noChangeArrowheads="1"/>
          </p:cNvPicPr>
          <p:nvPr/>
        </p:nvPicPr>
        <p:blipFill>
          <a:blip r:embed="rId4">
            <a:duotone>
              <a:schemeClr val="accent1">
                <a:shade val="45000"/>
                <a:satMod val="135000"/>
              </a:schemeClr>
              <a:prstClr val="white"/>
            </a:duotone>
          </a:blip>
          <a:srcRect/>
          <a:stretch>
            <a:fillRect/>
          </a:stretch>
        </p:blipFill>
        <p:spPr bwMode="auto">
          <a:xfrm>
            <a:off x="0" y="6344195"/>
            <a:ext cx="513805" cy="513805"/>
          </a:xfrm>
          <a:prstGeom prst="rect">
            <a:avLst/>
          </a:prstGeom>
          <a:noFill/>
        </p:spPr>
      </p:pic>
      <p:sp>
        <p:nvSpPr>
          <p:cNvPr id="7" name="Rectangle 6"/>
          <p:cNvSpPr/>
          <p:nvPr/>
        </p:nvSpPr>
        <p:spPr>
          <a:xfrm>
            <a:off x="9156858" y="6396335"/>
            <a:ext cx="3035142" cy="461665"/>
          </a:xfrm>
          <a:prstGeom prst="rect">
            <a:avLst/>
          </a:prstGeom>
        </p:spPr>
        <p:txBody>
          <a:bodyPr wrap="square">
            <a:spAutoFit/>
          </a:bodyPr>
          <a:lstStyle/>
          <a:p>
            <a:r>
              <a:rPr lang="en-US" sz="2400" b="1" dirty="0" smtClean="0">
                <a:latin typeface="Iskoola Pota" pitchFamily="34" charset="0"/>
                <a:cs typeface="Iskoola Pota" pitchFamily="34" charset="0"/>
              </a:rPr>
              <a:t>  </a:t>
            </a:r>
            <a:r>
              <a:rPr lang="en-US" sz="2400" b="1" dirty="0" smtClean="0">
                <a:latin typeface="Iskoola Pota" pitchFamily="34" charset="0"/>
                <a:cs typeface="Iskoola Pota" pitchFamily="34" charset="0"/>
                <a:hlinkClick r:id="rId5"/>
              </a:rPr>
              <a:t>http://css-tree.com/</a:t>
            </a:r>
            <a:endParaRPr lang="en-US" sz="2400" b="1" dirty="0">
              <a:latin typeface="Iskoola Pota" pitchFamily="34" charset="0"/>
              <a:cs typeface="Iskoola Pota" pitchFamily="34" charset="0"/>
            </a:endParaRPr>
          </a:p>
        </p:txBody>
      </p:sp>
      <p:sp>
        <p:nvSpPr>
          <p:cNvPr id="8" name="Rectangle 7"/>
          <p:cNvSpPr/>
          <p:nvPr/>
        </p:nvSpPr>
        <p:spPr>
          <a:xfrm>
            <a:off x="458098" y="6396335"/>
            <a:ext cx="2550698" cy="461665"/>
          </a:xfrm>
          <a:prstGeom prst="rect">
            <a:avLst/>
          </a:prstGeom>
        </p:spPr>
        <p:txBody>
          <a:bodyPr wrap="none">
            <a:spAutoFit/>
          </a:bodyPr>
          <a:lstStyle/>
          <a:p>
            <a:r>
              <a:rPr lang="en-US" sz="2400" b="1" dirty="0" smtClean="0">
                <a:solidFill>
                  <a:schemeClr val="accent1">
                    <a:lumMod val="60000"/>
                    <a:lumOff val="40000"/>
                  </a:schemeClr>
                </a:solidFill>
                <a:latin typeface="Iskoola Pota" pitchFamily="34" charset="0"/>
                <a:cs typeface="Iskoola Pota" pitchFamily="34" charset="0"/>
              </a:rPr>
              <a:t>+91 172 461 3360</a:t>
            </a:r>
            <a:endParaRPr lang="en-US" sz="2400" b="1" dirty="0">
              <a:solidFill>
                <a:schemeClr val="accent1">
                  <a:lumMod val="60000"/>
                  <a:lumOff val="40000"/>
                </a:schemeClr>
              </a:solidFill>
              <a:latin typeface="Iskoola Pota" pitchFamily="34" charset="0"/>
              <a:cs typeface="Iskoola Pota" pitchFamily="34" charset="0"/>
              <a:hlinkClick r:id="rId6"/>
            </a:endParaRPr>
          </a:p>
        </p:txBody>
      </p:sp>
      <p:pic>
        <p:nvPicPr>
          <p:cNvPr id="9" name="Picture 2" descr="D:\SEO\CSS Tree\banners\logo.png"/>
          <p:cNvPicPr>
            <a:picLocks noChangeAspect="1" noChangeArrowheads="1"/>
          </p:cNvPicPr>
          <p:nvPr/>
        </p:nvPicPr>
        <p:blipFill>
          <a:blip r:embed="rId7"/>
          <a:srcRect/>
          <a:stretch>
            <a:fillRect/>
          </a:stretch>
        </p:blipFill>
        <p:spPr bwMode="auto">
          <a:xfrm>
            <a:off x="9953897" y="0"/>
            <a:ext cx="2238103" cy="57492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909" y="1345474"/>
            <a:ext cx="10215154" cy="862148"/>
          </a:xfrm>
        </p:spPr>
        <p:txBody>
          <a:bodyPr>
            <a:normAutofit fontScale="90000"/>
          </a:bodyPr>
          <a:lstStyle/>
          <a:p>
            <a:r>
              <a:rPr lang="en-US" sz="4000" b="1" dirty="0" smtClean="0">
                <a:solidFill>
                  <a:schemeClr val="accent1">
                    <a:lumMod val="75000"/>
                  </a:schemeClr>
                </a:solidFill>
                <a:latin typeface="Iskoola Pota" pitchFamily="34" charset="0"/>
                <a:cs typeface="Iskoola Pota" pitchFamily="34" charset="0"/>
              </a:rPr>
              <a:t> </a:t>
            </a:r>
            <a:r>
              <a:rPr lang="en-US" sz="2400" b="1" dirty="0" smtClean="0">
                <a:solidFill>
                  <a:schemeClr val="accent1">
                    <a:lumMod val="75000"/>
                  </a:schemeClr>
                </a:solidFill>
                <a:latin typeface="Iskoola Pota" pitchFamily="34" charset="0"/>
                <a:cs typeface="Iskoola Pota" pitchFamily="34" charset="0"/>
              </a:rPr>
              <a:t>Custom Design Layout with User-Friendly Navigation</a:t>
            </a:r>
            <a:endParaRPr lang="en-US" sz="2400" b="1" dirty="0">
              <a:solidFill>
                <a:schemeClr val="accent1">
                  <a:lumMod val="75000"/>
                </a:schemeClr>
              </a:solidFill>
            </a:endParaRPr>
          </a:p>
        </p:txBody>
      </p:sp>
      <p:sp>
        <p:nvSpPr>
          <p:cNvPr id="3" name="Content Placeholder 2"/>
          <p:cNvSpPr>
            <a:spLocks noGrp="1"/>
          </p:cNvSpPr>
          <p:nvPr>
            <p:ph idx="1"/>
          </p:nvPr>
        </p:nvSpPr>
        <p:spPr>
          <a:xfrm>
            <a:off x="731520" y="2015731"/>
            <a:ext cx="5682342" cy="3784177"/>
          </a:xfrm>
        </p:spPr>
        <p:txBody>
          <a:bodyPr>
            <a:normAutofit fontScale="92500"/>
          </a:bodyPr>
          <a:lstStyle/>
          <a:p>
            <a:pPr>
              <a:buFont typeface="Wingdings" pitchFamily="2" charset="2"/>
              <a:buChar char="Ø"/>
            </a:pPr>
            <a:r>
              <a:rPr lang="en-US" dirty="0" err="1" smtClean="0">
                <a:latin typeface="Iskoola Pota" pitchFamily="34" charset="0"/>
                <a:cs typeface="Iskoola Pota" pitchFamily="34" charset="0"/>
              </a:rPr>
              <a:t>Opencart</a:t>
            </a:r>
            <a:r>
              <a:rPr lang="en-US" dirty="0" smtClean="0">
                <a:latin typeface="Iskoola Pota" pitchFamily="34" charset="0"/>
                <a:cs typeface="Iskoola Pota" pitchFamily="34" charset="0"/>
              </a:rPr>
              <a:t> is a complete open-source </a:t>
            </a:r>
            <a:r>
              <a:rPr lang="en-US" dirty="0" err="1" smtClean="0">
                <a:latin typeface="Iskoola Pota" pitchFamily="34" charset="0"/>
                <a:cs typeface="Iskoola Pota" pitchFamily="34" charset="0"/>
              </a:rPr>
              <a:t>eCommerce</a:t>
            </a:r>
            <a:r>
              <a:rPr lang="en-US" dirty="0" smtClean="0">
                <a:latin typeface="Iskoola Pota" pitchFamily="34" charset="0"/>
                <a:cs typeface="Iskoola Pota" pitchFamily="34" charset="0"/>
              </a:rPr>
              <a:t> system that gives freedom to website owners to design their web layout for the best GUI experience for end users. When you have got your web layout as per your standard you can go ahead to design a user-friendly navigation to improve the user experience on the front end.</a:t>
            </a:r>
          </a:p>
          <a:p>
            <a:pPr>
              <a:buFont typeface="Wingdings" pitchFamily="2" charset="2"/>
              <a:buChar char="Ø"/>
            </a:pPr>
            <a:r>
              <a:rPr lang="en-US" dirty="0" smtClean="0">
                <a:latin typeface="Iskoola Pota" pitchFamily="34" charset="0"/>
                <a:cs typeface="Iskoola Pota" pitchFamily="34" charset="0"/>
              </a:rPr>
              <a:t>Having said </a:t>
            </a:r>
            <a:r>
              <a:rPr lang="en-US" dirty="0" err="1" smtClean="0">
                <a:latin typeface="Iskoola Pota" pitchFamily="34" charset="0"/>
                <a:cs typeface="Iskoola Pota" pitchFamily="34" charset="0"/>
              </a:rPr>
              <a:t>Opencart</a:t>
            </a:r>
            <a:r>
              <a:rPr lang="en-US" dirty="0" smtClean="0">
                <a:latin typeface="Iskoola Pota" pitchFamily="34" charset="0"/>
                <a:cs typeface="Iskoola Pota" pitchFamily="34" charset="0"/>
              </a:rPr>
              <a:t> support custom design hence your web layout can be implemented in the </a:t>
            </a:r>
            <a:r>
              <a:rPr lang="en-US" dirty="0" err="1" smtClean="0">
                <a:latin typeface="Iskoola Pota" pitchFamily="34" charset="0"/>
                <a:cs typeface="Iskoola Pota" pitchFamily="34" charset="0"/>
              </a:rPr>
              <a:t>Opencart</a:t>
            </a:r>
            <a:r>
              <a:rPr lang="en-US" dirty="0" smtClean="0">
                <a:latin typeface="Iskoola Pota" pitchFamily="34" charset="0"/>
                <a:cs typeface="Iskoola Pota" pitchFamily="34" charset="0"/>
              </a:rPr>
              <a:t> </a:t>
            </a:r>
            <a:r>
              <a:rPr lang="en-US" dirty="0" err="1" smtClean="0">
                <a:latin typeface="Iskoola Pota" pitchFamily="34" charset="0"/>
                <a:cs typeface="Iskoola Pota" pitchFamily="34" charset="0"/>
              </a:rPr>
              <a:t>eCommerce</a:t>
            </a:r>
            <a:r>
              <a:rPr lang="en-US" dirty="0" smtClean="0">
                <a:latin typeface="Iskoola Pota" pitchFamily="34" charset="0"/>
                <a:cs typeface="Iskoola Pota" pitchFamily="34" charset="0"/>
              </a:rPr>
              <a:t> store for enhanced shopping experience.</a:t>
            </a:r>
            <a:endParaRPr lang="en-US" dirty="0">
              <a:latin typeface="Iskoola Pota" pitchFamily="34" charset="0"/>
              <a:cs typeface="Iskoola Pota" pitchFamily="34" charset="0"/>
            </a:endParaRPr>
          </a:p>
        </p:txBody>
      </p:sp>
      <p:pic>
        <p:nvPicPr>
          <p:cNvPr id="5" name="Picture 4" descr="C:\Users\gurpreet\Desktop\New folder (3)\Web-icon.png"/>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8934994" y="6439989"/>
            <a:ext cx="418011" cy="418011"/>
          </a:xfrm>
          <a:prstGeom prst="rect">
            <a:avLst/>
          </a:prstGeom>
          <a:noFill/>
        </p:spPr>
      </p:pic>
      <p:pic>
        <p:nvPicPr>
          <p:cNvPr id="6" name="Picture 6" descr="C:\Users\gurpreet\Desktop\New folder (3)\call-us.png"/>
          <p:cNvPicPr>
            <a:picLocks noChangeAspect="1" noChangeArrowheads="1"/>
          </p:cNvPicPr>
          <p:nvPr/>
        </p:nvPicPr>
        <p:blipFill>
          <a:blip r:embed="rId3">
            <a:duotone>
              <a:schemeClr val="accent1">
                <a:shade val="45000"/>
                <a:satMod val="135000"/>
              </a:schemeClr>
              <a:prstClr val="white"/>
            </a:duotone>
          </a:blip>
          <a:srcRect/>
          <a:stretch>
            <a:fillRect/>
          </a:stretch>
        </p:blipFill>
        <p:spPr bwMode="auto">
          <a:xfrm>
            <a:off x="0" y="6344195"/>
            <a:ext cx="513805" cy="513805"/>
          </a:xfrm>
          <a:prstGeom prst="rect">
            <a:avLst/>
          </a:prstGeom>
          <a:noFill/>
        </p:spPr>
      </p:pic>
      <p:sp>
        <p:nvSpPr>
          <p:cNvPr id="7" name="Rectangle 6"/>
          <p:cNvSpPr/>
          <p:nvPr/>
        </p:nvSpPr>
        <p:spPr>
          <a:xfrm>
            <a:off x="9156858" y="6396335"/>
            <a:ext cx="3035142" cy="461665"/>
          </a:xfrm>
          <a:prstGeom prst="rect">
            <a:avLst/>
          </a:prstGeom>
        </p:spPr>
        <p:txBody>
          <a:bodyPr wrap="square">
            <a:spAutoFit/>
          </a:bodyPr>
          <a:lstStyle/>
          <a:p>
            <a:r>
              <a:rPr lang="en-US" sz="2400" b="1" dirty="0" smtClean="0">
                <a:latin typeface="Iskoola Pota" pitchFamily="34" charset="0"/>
                <a:cs typeface="Iskoola Pota" pitchFamily="34" charset="0"/>
              </a:rPr>
              <a:t>  </a:t>
            </a:r>
            <a:r>
              <a:rPr lang="en-US" sz="2400" b="1" dirty="0" smtClean="0">
                <a:latin typeface="Iskoola Pota" pitchFamily="34" charset="0"/>
                <a:cs typeface="Iskoola Pota" pitchFamily="34" charset="0"/>
                <a:hlinkClick r:id="rId4"/>
              </a:rPr>
              <a:t>http://css-tree.com/</a:t>
            </a:r>
            <a:endParaRPr lang="en-US" sz="2400" b="1" dirty="0">
              <a:latin typeface="Iskoola Pota" pitchFamily="34" charset="0"/>
              <a:cs typeface="Iskoola Pota" pitchFamily="34" charset="0"/>
            </a:endParaRPr>
          </a:p>
        </p:txBody>
      </p:sp>
      <p:sp>
        <p:nvSpPr>
          <p:cNvPr id="8" name="Rectangle 7"/>
          <p:cNvSpPr/>
          <p:nvPr/>
        </p:nvSpPr>
        <p:spPr>
          <a:xfrm>
            <a:off x="458098" y="6396335"/>
            <a:ext cx="2550698" cy="461665"/>
          </a:xfrm>
          <a:prstGeom prst="rect">
            <a:avLst/>
          </a:prstGeom>
        </p:spPr>
        <p:txBody>
          <a:bodyPr wrap="none">
            <a:spAutoFit/>
          </a:bodyPr>
          <a:lstStyle/>
          <a:p>
            <a:r>
              <a:rPr lang="en-US" sz="2400" b="1" dirty="0" smtClean="0">
                <a:solidFill>
                  <a:schemeClr val="accent1">
                    <a:lumMod val="60000"/>
                    <a:lumOff val="40000"/>
                  </a:schemeClr>
                </a:solidFill>
                <a:latin typeface="Iskoola Pota" pitchFamily="34" charset="0"/>
                <a:cs typeface="Iskoola Pota" pitchFamily="34" charset="0"/>
              </a:rPr>
              <a:t>+91 172 461 3360</a:t>
            </a:r>
            <a:endParaRPr lang="en-US" sz="2400" b="1" dirty="0">
              <a:solidFill>
                <a:schemeClr val="accent1">
                  <a:lumMod val="60000"/>
                  <a:lumOff val="40000"/>
                </a:schemeClr>
              </a:solidFill>
              <a:latin typeface="Iskoola Pota" pitchFamily="34" charset="0"/>
              <a:cs typeface="Iskoola Pota" pitchFamily="34" charset="0"/>
              <a:hlinkClick r:id="rId5"/>
            </a:endParaRPr>
          </a:p>
        </p:txBody>
      </p:sp>
      <p:pic>
        <p:nvPicPr>
          <p:cNvPr id="9" name="Picture 2" descr="D:\SEO\CSS Tree\banners\logo.png"/>
          <p:cNvPicPr>
            <a:picLocks noChangeAspect="1" noChangeArrowheads="1"/>
          </p:cNvPicPr>
          <p:nvPr/>
        </p:nvPicPr>
        <p:blipFill>
          <a:blip r:embed="rId6"/>
          <a:srcRect/>
          <a:stretch>
            <a:fillRect/>
          </a:stretch>
        </p:blipFill>
        <p:spPr bwMode="auto">
          <a:xfrm>
            <a:off x="9797142" y="0"/>
            <a:ext cx="2238103" cy="574926"/>
          </a:xfrm>
          <a:prstGeom prst="rect">
            <a:avLst/>
          </a:prstGeom>
          <a:noFill/>
        </p:spPr>
      </p:pic>
      <p:pic>
        <p:nvPicPr>
          <p:cNvPr id="10244" name="Picture 4" descr="C:\Users\gurpreet\Desktop\User-Friendly Navigation.png"/>
          <p:cNvPicPr>
            <a:picLocks noChangeAspect="1" noChangeArrowheads="1"/>
          </p:cNvPicPr>
          <p:nvPr/>
        </p:nvPicPr>
        <p:blipFill>
          <a:blip r:embed="rId7"/>
          <a:srcRect/>
          <a:stretch>
            <a:fillRect/>
          </a:stretch>
        </p:blipFill>
        <p:spPr bwMode="auto">
          <a:xfrm>
            <a:off x="6574677" y="2202363"/>
            <a:ext cx="5142662" cy="27484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909" y="1345474"/>
            <a:ext cx="10215154" cy="862148"/>
          </a:xfrm>
        </p:spPr>
        <p:txBody>
          <a:bodyPr>
            <a:normAutofit/>
          </a:bodyPr>
          <a:lstStyle/>
          <a:p>
            <a:r>
              <a:rPr lang="en-US" sz="4000" b="1" dirty="0" smtClean="0">
                <a:solidFill>
                  <a:schemeClr val="accent1">
                    <a:lumMod val="75000"/>
                  </a:schemeClr>
                </a:solidFill>
                <a:latin typeface="Iskoola Pota" pitchFamily="34" charset="0"/>
                <a:cs typeface="Iskoola Pota" pitchFamily="34" charset="0"/>
              </a:rPr>
              <a:t> </a:t>
            </a:r>
            <a:r>
              <a:rPr lang="en-US" sz="3600" b="1" dirty="0" smtClean="0">
                <a:solidFill>
                  <a:schemeClr val="accent1">
                    <a:lumMod val="75000"/>
                  </a:schemeClr>
                </a:solidFill>
                <a:latin typeface="Iskoola Pota" pitchFamily="34" charset="0"/>
                <a:cs typeface="Iskoola Pota" pitchFamily="34" charset="0"/>
              </a:rPr>
              <a:t>Cross-Browser Compatibility</a:t>
            </a:r>
            <a:endParaRPr lang="en-US" sz="3600" b="1" dirty="0">
              <a:solidFill>
                <a:schemeClr val="accent1">
                  <a:lumMod val="75000"/>
                </a:schemeClr>
              </a:solidFill>
            </a:endParaRPr>
          </a:p>
        </p:txBody>
      </p:sp>
      <p:sp>
        <p:nvSpPr>
          <p:cNvPr id="3" name="Content Placeholder 2"/>
          <p:cNvSpPr>
            <a:spLocks noGrp="1"/>
          </p:cNvSpPr>
          <p:nvPr>
            <p:ph idx="1"/>
          </p:nvPr>
        </p:nvSpPr>
        <p:spPr>
          <a:xfrm>
            <a:off x="1123407" y="2120235"/>
            <a:ext cx="6021976" cy="3784177"/>
          </a:xfrm>
        </p:spPr>
        <p:txBody>
          <a:bodyPr/>
          <a:lstStyle/>
          <a:p>
            <a:pPr>
              <a:buFont typeface="Wingdings" pitchFamily="2" charset="2"/>
              <a:buChar char="Ø"/>
            </a:pPr>
            <a:r>
              <a:rPr lang="en-US" dirty="0" smtClean="0">
                <a:latin typeface="Iskoola Pota" pitchFamily="34" charset="0"/>
                <a:cs typeface="Iskoola Pota" pitchFamily="34" charset="0"/>
              </a:rPr>
              <a:t>During the course of transformation of your </a:t>
            </a:r>
            <a:r>
              <a:rPr lang="en-US" b="1" i="1" dirty="0" smtClean="0">
                <a:latin typeface="Iskoola Pota" pitchFamily="34" charset="0"/>
                <a:cs typeface="Iskoola Pota" pitchFamily="34" charset="0"/>
                <a:hlinkClick r:id="rId2"/>
              </a:rPr>
              <a:t>PSD to HTML Conversion</a:t>
            </a:r>
            <a:r>
              <a:rPr lang="en-US" dirty="0" smtClean="0">
                <a:latin typeface="Iskoola Pota" pitchFamily="34" charset="0"/>
                <a:cs typeface="Iskoola Pota" pitchFamily="34" charset="0"/>
              </a:rPr>
              <a:t>, you have to test your implemented scripts work fine on your cross browsers. </a:t>
            </a:r>
            <a:r>
              <a:rPr lang="en-US" dirty="0" err="1" smtClean="0">
                <a:latin typeface="Iskoola Pota" pitchFamily="34" charset="0"/>
                <a:cs typeface="Iskoola Pota" pitchFamily="34" charset="0"/>
              </a:rPr>
              <a:t>Opencart</a:t>
            </a:r>
            <a:r>
              <a:rPr lang="en-US" dirty="0" smtClean="0">
                <a:latin typeface="Iskoola Pota" pitchFamily="34" charset="0"/>
                <a:cs typeface="Iskoola Pota" pitchFamily="34" charset="0"/>
              </a:rPr>
              <a:t> runs smoothly on across web browsers with all functionality implemented. Therefore, your </a:t>
            </a:r>
            <a:r>
              <a:rPr lang="en-US" dirty="0" err="1" smtClean="0">
                <a:latin typeface="Iskoola Pota" pitchFamily="34" charset="0"/>
                <a:cs typeface="Iskoola Pota" pitchFamily="34" charset="0"/>
              </a:rPr>
              <a:t>eCommerce</a:t>
            </a:r>
            <a:r>
              <a:rPr lang="en-US" dirty="0" smtClean="0">
                <a:latin typeface="Iskoola Pota" pitchFamily="34" charset="0"/>
                <a:cs typeface="Iskoola Pota" pitchFamily="34" charset="0"/>
              </a:rPr>
              <a:t> website can be accessed from all browsers.</a:t>
            </a:r>
            <a:endParaRPr lang="en-US" dirty="0">
              <a:latin typeface="Iskoola Pota" pitchFamily="34" charset="0"/>
              <a:cs typeface="Iskoola Pota" pitchFamily="34" charset="0"/>
            </a:endParaRPr>
          </a:p>
        </p:txBody>
      </p:sp>
      <p:pic>
        <p:nvPicPr>
          <p:cNvPr id="5" name="Picture 4" descr="C:\Users\gurpreet\Desktop\New folder (3)\Web-icon.png"/>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8934994" y="6439989"/>
            <a:ext cx="418011" cy="418011"/>
          </a:xfrm>
          <a:prstGeom prst="rect">
            <a:avLst/>
          </a:prstGeom>
          <a:noFill/>
        </p:spPr>
      </p:pic>
      <p:pic>
        <p:nvPicPr>
          <p:cNvPr id="6" name="Picture 6" descr="C:\Users\gurpreet\Desktop\New folder (3)\call-us.png"/>
          <p:cNvPicPr>
            <a:picLocks noChangeAspect="1" noChangeArrowheads="1"/>
          </p:cNvPicPr>
          <p:nvPr/>
        </p:nvPicPr>
        <p:blipFill>
          <a:blip r:embed="rId4">
            <a:duotone>
              <a:schemeClr val="accent1">
                <a:shade val="45000"/>
                <a:satMod val="135000"/>
              </a:schemeClr>
              <a:prstClr val="white"/>
            </a:duotone>
          </a:blip>
          <a:srcRect/>
          <a:stretch>
            <a:fillRect/>
          </a:stretch>
        </p:blipFill>
        <p:spPr bwMode="auto">
          <a:xfrm>
            <a:off x="0" y="6344195"/>
            <a:ext cx="513805" cy="513805"/>
          </a:xfrm>
          <a:prstGeom prst="rect">
            <a:avLst/>
          </a:prstGeom>
          <a:noFill/>
        </p:spPr>
      </p:pic>
      <p:sp>
        <p:nvSpPr>
          <p:cNvPr id="7" name="Rectangle 6"/>
          <p:cNvSpPr/>
          <p:nvPr/>
        </p:nvSpPr>
        <p:spPr>
          <a:xfrm>
            <a:off x="9156858" y="6396335"/>
            <a:ext cx="3035142" cy="461665"/>
          </a:xfrm>
          <a:prstGeom prst="rect">
            <a:avLst/>
          </a:prstGeom>
        </p:spPr>
        <p:txBody>
          <a:bodyPr wrap="square">
            <a:spAutoFit/>
          </a:bodyPr>
          <a:lstStyle/>
          <a:p>
            <a:r>
              <a:rPr lang="en-US" sz="2400" b="1" dirty="0" smtClean="0">
                <a:latin typeface="Iskoola Pota" pitchFamily="34" charset="0"/>
                <a:cs typeface="Iskoola Pota" pitchFamily="34" charset="0"/>
              </a:rPr>
              <a:t>  </a:t>
            </a:r>
            <a:r>
              <a:rPr lang="en-US" sz="2400" b="1" dirty="0" smtClean="0">
                <a:latin typeface="Iskoola Pota" pitchFamily="34" charset="0"/>
                <a:cs typeface="Iskoola Pota" pitchFamily="34" charset="0"/>
                <a:hlinkClick r:id="rId5"/>
              </a:rPr>
              <a:t>http://css-tree.com/</a:t>
            </a:r>
            <a:endParaRPr lang="en-US" sz="2400" b="1" dirty="0">
              <a:latin typeface="Iskoola Pota" pitchFamily="34" charset="0"/>
              <a:cs typeface="Iskoola Pota" pitchFamily="34" charset="0"/>
            </a:endParaRPr>
          </a:p>
        </p:txBody>
      </p:sp>
      <p:sp>
        <p:nvSpPr>
          <p:cNvPr id="8" name="Rectangle 7"/>
          <p:cNvSpPr/>
          <p:nvPr/>
        </p:nvSpPr>
        <p:spPr>
          <a:xfrm>
            <a:off x="458098" y="6396335"/>
            <a:ext cx="2550698" cy="461665"/>
          </a:xfrm>
          <a:prstGeom prst="rect">
            <a:avLst/>
          </a:prstGeom>
        </p:spPr>
        <p:txBody>
          <a:bodyPr wrap="none">
            <a:spAutoFit/>
          </a:bodyPr>
          <a:lstStyle/>
          <a:p>
            <a:r>
              <a:rPr lang="en-US" sz="2400" b="1" dirty="0" smtClean="0">
                <a:solidFill>
                  <a:schemeClr val="accent1">
                    <a:lumMod val="60000"/>
                    <a:lumOff val="40000"/>
                  </a:schemeClr>
                </a:solidFill>
                <a:latin typeface="Iskoola Pota" pitchFamily="34" charset="0"/>
                <a:cs typeface="Iskoola Pota" pitchFamily="34" charset="0"/>
              </a:rPr>
              <a:t>+91 172 461 3360</a:t>
            </a:r>
            <a:endParaRPr lang="en-US" sz="2400" b="1" dirty="0">
              <a:solidFill>
                <a:schemeClr val="accent1">
                  <a:lumMod val="60000"/>
                  <a:lumOff val="40000"/>
                </a:schemeClr>
              </a:solidFill>
              <a:latin typeface="Iskoola Pota" pitchFamily="34" charset="0"/>
              <a:cs typeface="Iskoola Pota" pitchFamily="34" charset="0"/>
              <a:hlinkClick r:id="rId6"/>
            </a:endParaRPr>
          </a:p>
        </p:txBody>
      </p:sp>
      <p:pic>
        <p:nvPicPr>
          <p:cNvPr id="9" name="Picture 2" descr="D:\SEO\CSS Tree\banners\logo.png"/>
          <p:cNvPicPr>
            <a:picLocks noChangeAspect="1" noChangeArrowheads="1"/>
          </p:cNvPicPr>
          <p:nvPr/>
        </p:nvPicPr>
        <p:blipFill>
          <a:blip r:embed="rId7"/>
          <a:srcRect/>
          <a:stretch>
            <a:fillRect/>
          </a:stretch>
        </p:blipFill>
        <p:spPr bwMode="auto">
          <a:xfrm>
            <a:off x="9797142" y="0"/>
            <a:ext cx="2238103" cy="574926"/>
          </a:xfrm>
          <a:prstGeom prst="rect">
            <a:avLst/>
          </a:prstGeom>
          <a:noFill/>
        </p:spPr>
      </p:pic>
      <p:pic>
        <p:nvPicPr>
          <p:cNvPr id="4098" name="Picture 2" descr="C:\Users\gurpreet\Desktop\cross-browser.png"/>
          <p:cNvPicPr>
            <a:picLocks noChangeAspect="1" noChangeArrowheads="1"/>
          </p:cNvPicPr>
          <p:nvPr/>
        </p:nvPicPr>
        <p:blipFill>
          <a:blip r:embed="rId8"/>
          <a:srcRect/>
          <a:stretch>
            <a:fillRect/>
          </a:stretch>
        </p:blipFill>
        <p:spPr bwMode="auto">
          <a:xfrm>
            <a:off x="6884898" y="2364376"/>
            <a:ext cx="4871673" cy="255235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909" y="1345474"/>
            <a:ext cx="10215154" cy="862148"/>
          </a:xfrm>
        </p:spPr>
        <p:txBody>
          <a:bodyPr>
            <a:normAutofit/>
          </a:bodyPr>
          <a:lstStyle/>
          <a:p>
            <a:r>
              <a:rPr lang="en-US" sz="4000" b="1" dirty="0" smtClean="0">
                <a:solidFill>
                  <a:schemeClr val="accent1">
                    <a:lumMod val="75000"/>
                  </a:schemeClr>
                </a:solidFill>
                <a:latin typeface="Iskoola Pota" pitchFamily="34" charset="0"/>
                <a:cs typeface="Iskoola Pota" pitchFamily="34" charset="0"/>
              </a:rPr>
              <a:t> </a:t>
            </a:r>
            <a:r>
              <a:rPr lang="en-US" sz="3600" b="1" dirty="0" smtClean="0">
                <a:solidFill>
                  <a:schemeClr val="accent1">
                    <a:lumMod val="75000"/>
                  </a:schemeClr>
                </a:solidFill>
                <a:latin typeface="Iskoola Pota" pitchFamily="34" charset="0"/>
                <a:cs typeface="Iskoola Pota" pitchFamily="34" charset="0"/>
              </a:rPr>
              <a:t>Pixel Perfect Layout</a:t>
            </a:r>
            <a:endParaRPr lang="en-US" sz="3600" b="1" dirty="0">
              <a:solidFill>
                <a:schemeClr val="accent1">
                  <a:lumMod val="75000"/>
                </a:schemeClr>
              </a:solidFill>
            </a:endParaRPr>
          </a:p>
        </p:txBody>
      </p:sp>
      <p:sp>
        <p:nvSpPr>
          <p:cNvPr id="3" name="Content Placeholder 2"/>
          <p:cNvSpPr>
            <a:spLocks noGrp="1"/>
          </p:cNvSpPr>
          <p:nvPr>
            <p:ph idx="1"/>
          </p:nvPr>
        </p:nvSpPr>
        <p:spPr>
          <a:xfrm>
            <a:off x="1175659" y="2094109"/>
            <a:ext cx="6021976" cy="3784177"/>
          </a:xfrm>
        </p:spPr>
        <p:txBody>
          <a:bodyPr/>
          <a:lstStyle/>
          <a:p>
            <a:pPr>
              <a:buFont typeface="Wingdings" pitchFamily="2" charset="2"/>
              <a:buChar char="Ø"/>
            </a:pPr>
            <a:r>
              <a:rPr lang="en-US" dirty="0" smtClean="0">
                <a:latin typeface="Iskoola Pota" pitchFamily="34" charset="0"/>
                <a:cs typeface="Iskoola Pota" pitchFamily="34" charset="0"/>
              </a:rPr>
              <a:t>When it comes to Pixel-Perfect Layout you need to consider every detail of your design file, down to individual pixels. While slicing your PSD to a HTML, you must consider tiny things of your layout in the HTML without losing any pixel. By following this practice, you will get a Pixel Perfect layout in your </a:t>
            </a:r>
            <a:r>
              <a:rPr lang="en-US" b="1" dirty="0" smtClean="0">
                <a:latin typeface="Iskoola Pota" pitchFamily="34" charset="0"/>
                <a:cs typeface="Iskoola Pota" pitchFamily="34" charset="0"/>
              </a:rPr>
              <a:t>PSD to </a:t>
            </a:r>
            <a:r>
              <a:rPr lang="en-US" b="1" dirty="0" err="1" smtClean="0">
                <a:latin typeface="Iskoola Pota" pitchFamily="34" charset="0"/>
                <a:cs typeface="Iskoola Pota" pitchFamily="34" charset="0"/>
              </a:rPr>
              <a:t>Opencart</a:t>
            </a:r>
            <a:r>
              <a:rPr lang="en-US" b="1" dirty="0" smtClean="0">
                <a:latin typeface="Iskoola Pota" pitchFamily="34" charset="0"/>
                <a:cs typeface="Iskoola Pota" pitchFamily="34" charset="0"/>
              </a:rPr>
              <a:t> Theme Conversion</a:t>
            </a:r>
            <a:r>
              <a:rPr lang="en-US" dirty="0" smtClean="0">
                <a:latin typeface="Iskoola Pota" pitchFamily="34" charset="0"/>
                <a:cs typeface="Iskoola Pota" pitchFamily="34" charset="0"/>
              </a:rPr>
              <a:t>.</a:t>
            </a:r>
            <a:endParaRPr lang="en-US" dirty="0">
              <a:latin typeface="Iskoola Pota" pitchFamily="34" charset="0"/>
              <a:cs typeface="Iskoola Pota" pitchFamily="34" charset="0"/>
            </a:endParaRPr>
          </a:p>
        </p:txBody>
      </p:sp>
      <p:pic>
        <p:nvPicPr>
          <p:cNvPr id="5" name="Picture 4" descr="C:\Users\gurpreet\Desktop\New folder (3)\Web-icon.png"/>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8934994" y="6439989"/>
            <a:ext cx="418011" cy="418011"/>
          </a:xfrm>
          <a:prstGeom prst="rect">
            <a:avLst/>
          </a:prstGeom>
          <a:noFill/>
        </p:spPr>
      </p:pic>
      <p:pic>
        <p:nvPicPr>
          <p:cNvPr id="6" name="Picture 6" descr="C:\Users\gurpreet\Desktop\New folder (3)\call-us.png"/>
          <p:cNvPicPr>
            <a:picLocks noChangeAspect="1" noChangeArrowheads="1"/>
          </p:cNvPicPr>
          <p:nvPr/>
        </p:nvPicPr>
        <p:blipFill>
          <a:blip r:embed="rId3">
            <a:duotone>
              <a:schemeClr val="accent1">
                <a:shade val="45000"/>
                <a:satMod val="135000"/>
              </a:schemeClr>
              <a:prstClr val="white"/>
            </a:duotone>
          </a:blip>
          <a:srcRect/>
          <a:stretch>
            <a:fillRect/>
          </a:stretch>
        </p:blipFill>
        <p:spPr bwMode="auto">
          <a:xfrm>
            <a:off x="0" y="6344195"/>
            <a:ext cx="513805" cy="513805"/>
          </a:xfrm>
          <a:prstGeom prst="rect">
            <a:avLst/>
          </a:prstGeom>
          <a:noFill/>
        </p:spPr>
      </p:pic>
      <p:sp>
        <p:nvSpPr>
          <p:cNvPr id="7" name="Rectangle 6"/>
          <p:cNvSpPr/>
          <p:nvPr/>
        </p:nvSpPr>
        <p:spPr>
          <a:xfrm>
            <a:off x="9156858" y="6396335"/>
            <a:ext cx="3035142" cy="461665"/>
          </a:xfrm>
          <a:prstGeom prst="rect">
            <a:avLst/>
          </a:prstGeom>
        </p:spPr>
        <p:txBody>
          <a:bodyPr wrap="square">
            <a:spAutoFit/>
          </a:bodyPr>
          <a:lstStyle/>
          <a:p>
            <a:r>
              <a:rPr lang="en-US" sz="2400" b="1" dirty="0" smtClean="0">
                <a:latin typeface="Iskoola Pota" pitchFamily="34" charset="0"/>
                <a:cs typeface="Iskoola Pota" pitchFamily="34" charset="0"/>
              </a:rPr>
              <a:t>  </a:t>
            </a:r>
            <a:r>
              <a:rPr lang="en-US" sz="2400" b="1" dirty="0" smtClean="0">
                <a:latin typeface="Iskoola Pota" pitchFamily="34" charset="0"/>
                <a:cs typeface="Iskoola Pota" pitchFamily="34" charset="0"/>
                <a:hlinkClick r:id="rId4"/>
              </a:rPr>
              <a:t>http://css-tree.com/</a:t>
            </a:r>
            <a:endParaRPr lang="en-US" sz="2400" b="1" dirty="0">
              <a:latin typeface="Iskoola Pota" pitchFamily="34" charset="0"/>
              <a:cs typeface="Iskoola Pota" pitchFamily="34" charset="0"/>
            </a:endParaRPr>
          </a:p>
        </p:txBody>
      </p:sp>
      <p:sp>
        <p:nvSpPr>
          <p:cNvPr id="8" name="Rectangle 7"/>
          <p:cNvSpPr/>
          <p:nvPr/>
        </p:nvSpPr>
        <p:spPr>
          <a:xfrm>
            <a:off x="458098" y="6396335"/>
            <a:ext cx="2550698" cy="461665"/>
          </a:xfrm>
          <a:prstGeom prst="rect">
            <a:avLst/>
          </a:prstGeom>
        </p:spPr>
        <p:txBody>
          <a:bodyPr wrap="none">
            <a:spAutoFit/>
          </a:bodyPr>
          <a:lstStyle/>
          <a:p>
            <a:r>
              <a:rPr lang="en-US" sz="2400" b="1" dirty="0" smtClean="0">
                <a:solidFill>
                  <a:schemeClr val="accent1">
                    <a:lumMod val="60000"/>
                    <a:lumOff val="40000"/>
                  </a:schemeClr>
                </a:solidFill>
                <a:latin typeface="Iskoola Pota" pitchFamily="34" charset="0"/>
                <a:cs typeface="Iskoola Pota" pitchFamily="34" charset="0"/>
              </a:rPr>
              <a:t>+91 172 461 3360</a:t>
            </a:r>
            <a:endParaRPr lang="en-US" sz="2400" b="1" dirty="0">
              <a:solidFill>
                <a:schemeClr val="accent1">
                  <a:lumMod val="60000"/>
                  <a:lumOff val="40000"/>
                </a:schemeClr>
              </a:solidFill>
              <a:latin typeface="Iskoola Pota" pitchFamily="34" charset="0"/>
              <a:cs typeface="Iskoola Pota" pitchFamily="34" charset="0"/>
              <a:hlinkClick r:id="rId5"/>
            </a:endParaRPr>
          </a:p>
        </p:txBody>
      </p:sp>
      <p:pic>
        <p:nvPicPr>
          <p:cNvPr id="9" name="Picture 2" descr="D:\SEO\CSS Tree\banners\logo.png"/>
          <p:cNvPicPr>
            <a:picLocks noChangeAspect="1" noChangeArrowheads="1"/>
          </p:cNvPicPr>
          <p:nvPr/>
        </p:nvPicPr>
        <p:blipFill>
          <a:blip r:embed="rId6"/>
          <a:srcRect/>
          <a:stretch>
            <a:fillRect/>
          </a:stretch>
        </p:blipFill>
        <p:spPr bwMode="auto">
          <a:xfrm>
            <a:off x="9797142" y="0"/>
            <a:ext cx="2238103" cy="574926"/>
          </a:xfrm>
          <a:prstGeom prst="rect">
            <a:avLst/>
          </a:prstGeom>
          <a:noFill/>
        </p:spPr>
      </p:pic>
      <p:pic>
        <p:nvPicPr>
          <p:cNvPr id="5122" name="Picture 2" descr="C:\Users\gurpreet\Desktop\PIXEL-PERFECT-DESIGN.png"/>
          <p:cNvPicPr>
            <a:picLocks noChangeAspect="1" noChangeArrowheads="1"/>
          </p:cNvPicPr>
          <p:nvPr/>
        </p:nvPicPr>
        <p:blipFill>
          <a:blip r:embed="rId7"/>
          <a:srcRect/>
          <a:stretch>
            <a:fillRect/>
          </a:stretch>
        </p:blipFill>
        <p:spPr bwMode="auto">
          <a:xfrm>
            <a:off x="7529648" y="2130200"/>
            <a:ext cx="3142706" cy="314270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909" y="1345474"/>
            <a:ext cx="10215154" cy="862148"/>
          </a:xfrm>
        </p:spPr>
        <p:txBody>
          <a:bodyPr>
            <a:normAutofit/>
          </a:bodyPr>
          <a:lstStyle/>
          <a:p>
            <a:r>
              <a:rPr lang="en-US" sz="4000" b="1" dirty="0" smtClean="0">
                <a:solidFill>
                  <a:schemeClr val="accent1">
                    <a:lumMod val="75000"/>
                  </a:schemeClr>
                </a:solidFill>
                <a:latin typeface="Iskoola Pota" pitchFamily="34" charset="0"/>
                <a:cs typeface="Iskoola Pota" pitchFamily="34" charset="0"/>
              </a:rPr>
              <a:t> </a:t>
            </a:r>
            <a:r>
              <a:rPr lang="en-US" sz="3600" b="1" dirty="0" smtClean="0">
                <a:solidFill>
                  <a:schemeClr val="accent1">
                    <a:lumMod val="75000"/>
                  </a:schemeClr>
                </a:solidFill>
                <a:latin typeface="Iskoola Pota" pitchFamily="34" charset="0"/>
                <a:cs typeface="Iskoola Pota" pitchFamily="34" charset="0"/>
              </a:rPr>
              <a:t>Responsive Layout</a:t>
            </a:r>
            <a:endParaRPr lang="en-US" sz="3600" b="1" dirty="0">
              <a:solidFill>
                <a:schemeClr val="accent1">
                  <a:lumMod val="75000"/>
                </a:schemeClr>
              </a:solidFill>
            </a:endParaRPr>
          </a:p>
        </p:txBody>
      </p:sp>
      <p:sp>
        <p:nvSpPr>
          <p:cNvPr id="3" name="Content Placeholder 2"/>
          <p:cNvSpPr>
            <a:spLocks noGrp="1"/>
          </p:cNvSpPr>
          <p:nvPr>
            <p:ph idx="1"/>
          </p:nvPr>
        </p:nvSpPr>
        <p:spPr>
          <a:xfrm>
            <a:off x="1214847" y="2015732"/>
            <a:ext cx="6021976" cy="3784177"/>
          </a:xfrm>
        </p:spPr>
        <p:txBody>
          <a:bodyPr/>
          <a:lstStyle/>
          <a:p>
            <a:pPr>
              <a:buFont typeface="Wingdings" pitchFamily="2" charset="2"/>
              <a:buChar char="Ø"/>
            </a:pPr>
            <a:r>
              <a:rPr lang="en-US" dirty="0" smtClean="0">
                <a:latin typeface="Iskoola Pota" pitchFamily="34" charset="0"/>
                <a:cs typeface="Iskoola Pota" pitchFamily="34" charset="0"/>
              </a:rPr>
              <a:t>As per internet study, more than 79% </a:t>
            </a:r>
            <a:r>
              <a:rPr lang="en-US" dirty="0" err="1" smtClean="0">
                <a:latin typeface="Iskoola Pota" pitchFamily="34" charset="0"/>
                <a:cs typeface="Iskoola Pota" pitchFamily="34" charset="0"/>
              </a:rPr>
              <a:t>eCommerce</a:t>
            </a:r>
            <a:r>
              <a:rPr lang="en-US" dirty="0" smtClean="0">
                <a:latin typeface="Iskoola Pota" pitchFamily="34" charset="0"/>
                <a:cs typeface="Iskoola Pota" pitchFamily="34" charset="0"/>
              </a:rPr>
              <a:t> visitors come from smart phone and tablets hence it becomes very much necessity for website owners to get their </a:t>
            </a:r>
            <a:r>
              <a:rPr lang="en-US" dirty="0" err="1" smtClean="0">
                <a:latin typeface="Iskoola Pota" pitchFamily="34" charset="0"/>
                <a:cs typeface="Iskoola Pota" pitchFamily="34" charset="0"/>
              </a:rPr>
              <a:t>eCommerce</a:t>
            </a:r>
            <a:r>
              <a:rPr lang="en-US" dirty="0" smtClean="0">
                <a:latin typeface="Iskoola Pota" pitchFamily="34" charset="0"/>
                <a:cs typeface="Iskoola Pota" pitchFamily="34" charset="0"/>
              </a:rPr>
              <a:t> compatible with all smart phones and tablets. </a:t>
            </a:r>
            <a:r>
              <a:rPr lang="en-US" dirty="0" err="1" smtClean="0">
                <a:latin typeface="Iskoola Pota" pitchFamily="34" charset="0"/>
                <a:cs typeface="Iskoola Pota" pitchFamily="34" charset="0"/>
              </a:rPr>
              <a:t>OpenCart</a:t>
            </a:r>
            <a:r>
              <a:rPr lang="en-US" dirty="0" smtClean="0">
                <a:latin typeface="Iskoola Pota" pitchFamily="34" charset="0"/>
                <a:cs typeface="Iskoola Pota" pitchFamily="34" charset="0"/>
              </a:rPr>
              <a:t> supports many </a:t>
            </a:r>
            <a:r>
              <a:rPr lang="en-US" b="1" i="1" dirty="0" smtClean="0">
                <a:latin typeface="Iskoola Pota" pitchFamily="34" charset="0"/>
                <a:cs typeface="Iskoola Pota" pitchFamily="34" charset="0"/>
                <a:hlinkClick r:id="rId2"/>
              </a:rPr>
              <a:t>Responsive Frameworks</a:t>
            </a:r>
            <a:r>
              <a:rPr lang="en-US" dirty="0" smtClean="0">
                <a:latin typeface="Iskoola Pota" pitchFamily="34" charset="0"/>
                <a:cs typeface="Iskoola Pota" pitchFamily="34" charset="0"/>
              </a:rPr>
              <a:t> such as Bootstrap, Foundation and as well as custom responsive CSS.</a:t>
            </a:r>
            <a:endParaRPr lang="en-US" dirty="0">
              <a:latin typeface="Iskoola Pota" pitchFamily="34" charset="0"/>
              <a:cs typeface="Iskoola Pota" pitchFamily="34" charset="0"/>
            </a:endParaRPr>
          </a:p>
        </p:txBody>
      </p:sp>
      <p:pic>
        <p:nvPicPr>
          <p:cNvPr id="5" name="Picture 4" descr="C:\Users\gurpreet\Desktop\New folder (3)\Web-icon.png"/>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8934994" y="6439989"/>
            <a:ext cx="418011" cy="418011"/>
          </a:xfrm>
          <a:prstGeom prst="rect">
            <a:avLst/>
          </a:prstGeom>
          <a:noFill/>
        </p:spPr>
      </p:pic>
      <p:pic>
        <p:nvPicPr>
          <p:cNvPr id="6" name="Picture 6" descr="C:\Users\gurpreet\Desktop\New folder (3)\call-us.png"/>
          <p:cNvPicPr>
            <a:picLocks noChangeAspect="1" noChangeArrowheads="1"/>
          </p:cNvPicPr>
          <p:nvPr/>
        </p:nvPicPr>
        <p:blipFill>
          <a:blip r:embed="rId4">
            <a:duotone>
              <a:schemeClr val="accent1">
                <a:shade val="45000"/>
                <a:satMod val="135000"/>
              </a:schemeClr>
              <a:prstClr val="white"/>
            </a:duotone>
          </a:blip>
          <a:srcRect/>
          <a:stretch>
            <a:fillRect/>
          </a:stretch>
        </p:blipFill>
        <p:spPr bwMode="auto">
          <a:xfrm>
            <a:off x="0" y="6344195"/>
            <a:ext cx="513805" cy="513805"/>
          </a:xfrm>
          <a:prstGeom prst="rect">
            <a:avLst/>
          </a:prstGeom>
          <a:noFill/>
        </p:spPr>
      </p:pic>
      <p:sp>
        <p:nvSpPr>
          <p:cNvPr id="7" name="Rectangle 6"/>
          <p:cNvSpPr/>
          <p:nvPr/>
        </p:nvSpPr>
        <p:spPr>
          <a:xfrm>
            <a:off x="9156858" y="6396335"/>
            <a:ext cx="3035142" cy="461665"/>
          </a:xfrm>
          <a:prstGeom prst="rect">
            <a:avLst/>
          </a:prstGeom>
        </p:spPr>
        <p:txBody>
          <a:bodyPr wrap="square">
            <a:spAutoFit/>
          </a:bodyPr>
          <a:lstStyle/>
          <a:p>
            <a:r>
              <a:rPr lang="en-US" sz="2400" b="1" dirty="0" smtClean="0">
                <a:latin typeface="Iskoola Pota" pitchFamily="34" charset="0"/>
                <a:cs typeface="Iskoola Pota" pitchFamily="34" charset="0"/>
              </a:rPr>
              <a:t>  </a:t>
            </a:r>
            <a:r>
              <a:rPr lang="en-US" sz="2400" b="1" dirty="0" smtClean="0">
                <a:latin typeface="Iskoola Pota" pitchFamily="34" charset="0"/>
                <a:cs typeface="Iskoola Pota" pitchFamily="34" charset="0"/>
                <a:hlinkClick r:id="rId5"/>
              </a:rPr>
              <a:t>http://css-tree.com/</a:t>
            </a:r>
            <a:endParaRPr lang="en-US" sz="2400" b="1" dirty="0">
              <a:latin typeface="Iskoola Pota" pitchFamily="34" charset="0"/>
              <a:cs typeface="Iskoola Pota" pitchFamily="34" charset="0"/>
            </a:endParaRPr>
          </a:p>
        </p:txBody>
      </p:sp>
      <p:sp>
        <p:nvSpPr>
          <p:cNvPr id="8" name="Rectangle 7"/>
          <p:cNvSpPr/>
          <p:nvPr/>
        </p:nvSpPr>
        <p:spPr>
          <a:xfrm>
            <a:off x="458098" y="6396335"/>
            <a:ext cx="2550698" cy="461665"/>
          </a:xfrm>
          <a:prstGeom prst="rect">
            <a:avLst/>
          </a:prstGeom>
        </p:spPr>
        <p:txBody>
          <a:bodyPr wrap="none">
            <a:spAutoFit/>
          </a:bodyPr>
          <a:lstStyle/>
          <a:p>
            <a:r>
              <a:rPr lang="en-US" sz="2400" b="1" dirty="0" smtClean="0">
                <a:solidFill>
                  <a:schemeClr val="accent1">
                    <a:lumMod val="60000"/>
                    <a:lumOff val="40000"/>
                  </a:schemeClr>
                </a:solidFill>
                <a:latin typeface="Iskoola Pota" pitchFamily="34" charset="0"/>
                <a:cs typeface="Iskoola Pota" pitchFamily="34" charset="0"/>
              </a:rPr>
              <a:t>+91 172 461 3360</a:t>
            </a:r>
            <a:endParaRPr lang="en-US" sz="2400" b="1" dirty="0">
              <a:solidFill>
                <a:schemeClr val="accent1">
                  <a:lumMod val="60000"/>
                  <a:lumOff val="40000"/>
                </a:schemeClr>
              </a:solidFill>
              <a:latin typeface="Iskoola Pota" pitchFamily="34" charset="0"/>
              <a:cs typeface="Iskoola Pota" pitchFamily="34" charset="0"/>
              <a:hlinkClick r:id="rId6"/>
            </a:endParaRPr>
          </a:p>
        </p:txBody>
      </p:sp>
      <p:pic>
        <p:nvPicPr>
          <p:cNvPr id="9" name="Picture 2" descr="D:\SEO\CSS Tree\banners\logo.png"/>
          <p:cNvPicPr>
            <a:picLocks noChangeAspect="1" noChangeArrowheads="1"/>
          </p:cNvPicPr>
          <p:nvPr/>
        </p:nvPicPr>
        <p:blipFill>
          <a:blip r:embed="rId7"/>
          <a:srcRect/>
          <a:stretch>
            <a:fillRect/>
          </a:stretch>
        </p:blipFill>
        <p:spPr bwMode="auto">
          <a:xfrm>
            <a:off x="9797142" y="0"/>
            <a:ext cx="2238103" cy="574926"/>
          </a:xfrm>
          <a:prstGeom prst="rect">
            <a:avLst/>
          </a:prstGeom>
          <a:noFill/>
        </p:spPr>
      </p:pic>
      <p:pic>
        <p:nvPicPr>
          <p:cNvPr id="6146" name="Picture 2" descr="C:\Users\gurpreet\Desktop\responsive-web-designing.png"/>
          <p:cNvPicPr>
            <a:picLocks noChangeAspect="1" noChangeArrowheads="1"/>
          </p:cNvPicPr>
          <p:nvPr/>
        </p:nvPicPr>
        <p:blipFill>
          <a:blip r:embed="rId8"/>
          <a:srcRect/>
          <a:stretch>
            <a:fillRect/>
          </a:stretch>
        </p:blipFill>
        <p:spPr bwMode="auto">
          <a:xfrm>
            <a:off x="6805567" y="1567543"/>
            <a:ext cx="4572000" cy="344859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909" y="1345474"/>
            <a:ext cx="10215154" cy="862148"/>
          </a:xfrm>
        </p:spPr>
        <p:txBody>
          <a:bodyPr>
            <a:normAutofit/>
          </a:bodyPr>
          <a:lstStyle/>
          <a:p>
            <a:r>
              <a:rPr lang="en-US" sz="4000" b="1" dirty="0" smtClean="0">
                <a:solidFill>
                  <a:schemeClr val="accent1">
                    <a:lumMod val="75000"/>
                  </a:schemeClr>
                </a:solidFill>
                <a:latin typeface="Iskoola Pota" pitchFamily="34" charset="0"/>
                <a:cs typeface="Iskoola Pota" pitchFamily="34" charset="0"/>
              </a:rPr>
              <a:t> </a:t>
            </a:r>
            <a:r>
              <a:rPr lang="en-US" sz="3600" b="1" dirty="0" smtClean="0">
                <a:solidFill>
                  <a:schemeClr val="accent1">
                    <a:lumMod val="75000"/>
                  </a:schemeClr>
                </a:solidFill>
                <a:latin typeface="Iskoola Pota" pitchFamily="34" charset="0"/>
                <a:cs typeface="Iskoola Pota" pitchFamily="34" charset="0"/>
              </a:rPr>
              <a:t>Easy to use Administrative Panel</a:t>
            </a:r>
            <a:endParaRPr lang="en-US" sz="3600" b="1" dirty="0">
              <a:solidFill>
                <a:schemeClr val="accent1">
                  <a:lumMod val="75000"/>
                </a:schemeClr>
              </a:solidFill>
            </a:endParaRPr>
          </a:p>
        </p:txBody>
      </p:sp>
      <p:sp>
        <p:nvSpPr>
          <p:cNvPr id="3" name="Content Placeholder 2"/>
          <p:cNvSpPr>
            <a:spLocks noGrp="1"/>
          </p:cNvSpPr>
          <p:nvPr>
            <p:ph idx="1"/>
          </p:nvPr>
        </p:nvSpPr>
        <p:spPr>
          <a:xfrm>
            <a:off x="1214847" y="2198612"/>
            <a:ext cx="5029199" cy="3784177"/>
          </a:xfrm>
        </p:spPr>
        <p:txBody>
          <a:bodyPr/>
          <a:lstStyle/>
          <a:p>
            <a:pPr>
              <a:buFont typeface="Wingdings" pitchFamily="2" charset="2"/>
              <a:buChar char="Ø"/>
            </a:pPr>
            <a:r>
              <a:rPr lang="en-US" dirty="0" err="1" smtClean="0">
                <a:latin typeface="Iskoola Pota" pitchFamily="34" charset="0"/>
                <a:cs typeface="Iskoola Pota" pitchFamily="34" charset="0"/>
              </a:rPr>
              <a:t>Opencart’s</a:t>
            </a:r>
            <a:r>
              <a:rPr lang="en-US" dirty="0" smtClean="0">
                <a:latin typeface="Iskoola Pota" pitchFamily="34" charset="0"/>
                <a:cs typeface="Iskoola Pota" pitchFamily="34" charset="0"/>
              </a:rPr>
              <a:t> administrative panel is a rich featured admin system along with a very detail oriented Graphic User Interface hence it allows website owners to manage everything with ease and comfort.</a:t>
            </a:r>
            <a:endParaRPr lang="en-US" dirty="0">
              <a:latin typeface="Iskoola Pota" pitchFamily="34" charset="0"/>
              <a:cs typeface="Iskoola Pota" pitchFamily="34" charset="0"/>
            </a:endParaRPr>
          </a:p>
        </p:txBody>
      </p:sp>
      <p:pic>
        <p:nvPicPr>
          <p:cNvPr id="5" name="Picture 4" descr="C:\Users\gurpreet\Desktop\New folder (3)\Web-icon.png"/>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8934994" y="6439989"/>
            <a:ext cx="418011" cy="418011"/>
          </a:xfrm>
          <a:prstGeom prst="rect">
            <a:avLst/>
          </a:prstGeom>
          <a:noFill/>
        </p:spPr>
      </p:pic>
      <p:pic>
        <p:nvPicPr>
          <p:cNvPr id="6" name="Picture 6" descr="C:\Users\gurpreet\Desktop\New folder (3)\call-us.png"/>
          <p:cNvPicPr>
            <a:picLocks noChangeAspect="1" noChangeArrowheads="1"/>
          </p:cNvPicPr>
          <p:nvPr/>
        </p:nvPicPr>
        <p:blipFill>
          <a:blip r:embed="rId3">
            <a:duotone>
              <a:schemeClr val="accent1">
                <a:shade val="45000"/>
                <a:satMod val="135000"/>
              </a:schemeClr>
              <a:prstClr val="white"/>
            </a:duotone>
          </a:blip>
          <a:srcRect/>
          <a:stretch>
            <a:fillRect/>
          </a:stretch>
        </p:blipFill>
        <p:spPr bwMode="auto">
          <a:xfrm>
            <a:off x="0" y="6344195"/>
            <a:ext cx="513805" cy="513805"/>
          </a:xfrm>
          <a:prstGeom prst="rect">
            <a:avLst/>
          </a:prstGeom>
          <a:noFill/>
        </p:spPr>
      </p:pic>
      <p:sp>
        <p:nvSpPr>
          <p:cNvPr id="7" name="Rectangle 6"/>
          <p:cNvSpPr/>
          <p:nvPr/>
        </p:nvSpPr>
        <p:spPr>
          <a:xfrm>
            <a:off x="9156858" y="6396335"/>
            <a:ext cx="3035142" cy="461665"/>
          </a:xfrm>
          <a:prstGeom prst="rect">
            <a:avLst/>
          </a:prstGeom>
        </p:spPr>
        <p:txBody>
          <a:bodyPr wrap="square">
            <a:spAutoFit/>
          </a:bodyPr>
          <a:lstStyle/>
          <a:p>
            <a:r>
              <a:rPr lang="en-US" sz="2400" b="1" dirty="0" smtClean="0">
                <a:latin typeface="Iskoola Pota" pitchFamily="34" charset="0"/>
                <a:cs typeface="Iskoola Pota" pitchFamily="34" charset="0"/>
              </a:rPr>
              <a:t>  </a:t>
            </a:r>
            <a:r>
              <a:rPr lang="en-US" sz="2400" b="1" dirty="0" smtClean="0">
                <a:latin typeface="Iskoola Pota" pitchFamily="34" charset="0"/>
                <a:cs typeface="Iskoola Pota" pitchFamily="34" charset="0"/>
                <a:hlinkClick r:id="rId4"/>
              </a:rPr>
              <a:t>http://css-tree.com/</a:t>
            </a:r>
            <a:endParaRPr lang="en-US" sz="2400" b="1" dirty="0">
              <a:latin typeface="Iskoola Pota" pitchFamily="34" charset="0"/>
              <a:cs typeface="Iskoola Pota" pitchFamily="34" charset="0"/>
            </a:endParaRPr>
          </a:p>
        </p:txBody>
      </p:sp>
      <p:sp>
        <p:nvSpPr>
          <p:cNvPr id="8" name="Rectangle 7"/>
          <p:cNvSpPr/>
          <p:nvPr/>
        </p:nvSpPr>
        <p:spPr>
          <a:xfrm>
            <a:off x="458098" y="6396335"/>
            <a:ext cx="2550698" cy="461665"/>
          </a:xfrm>
          <a:prstGeom prst="rect">
            <a:avLst/>
          </a:prstGeom>
        </p:spPr>
        <p:txBody>
          <a:bodyPr wrap="none">
            <a:spAutoFit/>
          </a:bodyPr>
          <a:lstStyle/>
          <a:p>
            <a:r>
              <a:rPr lang="en-US" sz="2400" b="1" dirty="0" smtClean="0">
                <a:solidFill>
                  <a:schemeClr val="accent1">
                    <a:lumMod val="60000"/>
                    <a:lumOff val="40000"/>
                  </a:schemeClr>
                </a:solidFill>
                <a:latin typeface="Iskoola Pota" pitchFamily="34" charset="0"/>
                <a:cs typeface="Iskoola Pota" pitchFamily="34" charset="0"/>
              </a:rPr>
              <a:t>+91 172 461 3360</a:t>
            </a:r>
            <a:endParaRPr lang="en-US" sz="2400" b="1" dirty="0">
              <a:solidFill>
                <a:schemeClr val="accent1">
                  <a:lumMod val="60000"/>
                  <a:lumOff val="40000"/>
                </a:schemeClr>
              </a:solidFill>
              <a:latin typeface="Iskoola Pota" pitchFamily="34" charset="0"/>
              <a:cs typeface="Iskoola Pota" pitchFamily="34" charset="0"/>
              <a:hlinkClick r:id="rId5"/>
            </a:endParaRPr>
          </a:p>
        </p:txBody>
      </p:sp>
      <p:pic>
        <p:nvPicPr>
          <p:cNvPr id="9" name="Picture 2" descr="D:\SEO\CSS Tree\banners\logo.png"/>
          <p:cNvPicPr>
            <a:picLocks noChangeAspect="1" noChangeArrowheads="1"/>
          </p:cNvPicPr>
          <p:nvPr/>
        </p:nvPicPr>
        <p:blipFill>
          <a:blip r:embed="rId6"/>
          <a:srcRect/>
          <a:stretch>
            <a:fillRect/>
          </a:stretch>
        </p:blipFill>
        <p:spPr bwMode="auto">
          <a:xfrm>
            <a:off x="9797142" y="0"/>
            <a:ext cx="2238103" cy="574926"/>
          </a:xfrm>
          <a:prstGeom prst="rect">
            <a:avLst/>
          </a:prstGeom>
          <a:noFill/>
        </p:spPr>
      </p:pic>
      <p:pic>
        <p:nvPicPr>
          <p:cNvPr id="12291" name="Picture 3" descr="C:\Users\gurpreet\Desktop\opencart-admin-panel.jpg"/>
          <p:cNvPicPr>
            <a:picLocks noChangeAspect="1" noChangeArrowheads="1"/>
          </p:cNvPicPr>
          <p:nvPr/>
        </p:nvPicPr>
        <p:blipFill>
          <a:blip r:embed="rId7"/>
          <a:srcRect/>
          <a:stretch>
            <a:fillRect/>
          </a:stretch>
        </p:blipFill>
        <p:spPr bwMode="auto">
          <a:xfrm>
            <a:off x="6142311" y="2245360"/>
            <a:ext cx="5056171" cy="28230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909" y="1345474"/>
            <a:ext cx="10215154" cy="862148"/>
          </a:xfrm>
        </p:spPr>
        <p:txBody>
          <a:bodyPr>
            <a:normAutofit/>
          </a:bodyPr>
          <a:lstStyle/>
          <a:p>
            <a:r>
              <a:rPr lang="en-US" sz="4000" b="1" dirty="0" smtClean="0">
                <a:solidFill>
                  <a:schemeClr val="accent1">
                    <a:lumMod val="75000"/>
                  </a:schemeClr>
                </a:solidFill>
                <a:latin typeface="Iskoola Pota" pitchFamily="34" charset="0"/>
                <a:cs typeface="Iskoola Pota" pitchFamily="34" charset="0"/>
              </a:rPr>
              <a:t> </a:t>
            </a:r>
            <a:r>
              <a:rPr lang="en-US" sz="3600" b="1" dirty="0" smtClean="0">
                <a:solidFill>
                  <a:schemeClr val="accent1">
                    <a:lumMod val="75000"/>
                  </a:schemeClr>
                </a:solidFill>
                <a:latin typeface="Iskoola Pota" pitchFamily="34" charset="0"/>
                <a:cs typeface="Iskoola Pota" pitchFamily="34" charset="0"/>
              </a:rPr>
              <a:t>Search Engine Friendly</a:t>
            </a:r>
            <a:endParaRPr lang="en-US" sz="3600" b="1" dirty="0">
              <a:solidFill>
                <a:schemeClr val="accent1">
                  <a:lumMod val="75000"/>
                </a:schemeClr>
              </a:solidFill>
            </a:endParaRPr>
          </a:p>
        </p:txBody>
      </p:sp>
      <p:sp>
        <p:nvSpPr>
          <p:cNvPr id="3" name="Content Placeholder 2"/>
          <p:cNvSpPr>
            <a:spLocks noGrp="1"/>
          </p:cNvSpPr>
          <p:nvPr>
            <p:ph idx="1"/>
          </p:nvPr>
        </p:nvSpPr>
        <p:spPr>
          <a:xfrm>
            <a:off x="1214847" y="2015732"/>
            <a:ext cx="5995850" cy="3784177"/>
          </a:xfrm>
        </p:spPr>
        <p:txBody>
          <a:bodyPr>
            <a:normAutofit/>
          </a:bodyPr>
          <a:lstStyle/>
          <a:p>
            <a:pPr>
              <a:buFont typeface="Wingdings" pitchFamily="2" charset="2"/>
              <a:buChar char="Ø"/>
            </a:pPr>
            <a:endParaRPr lang="en-US" dirty="0" smtClean="0">
              <a:latin typeface="Iskoola Pota" pitchFamily="34" charset="0"/>
              <a:cs typeface="Iskoola Pota" pitchFamily="34" charset="0"/>
            </a:endParaRPr>
          </a:p>
          <a:p>
            <a:pPr>
              <a:buFont typeface="Wingdings" pitchFamily="2" charset="2"/>
              <a:buChar char="Ø"/>
            </a:pPr>
            <a:r>
              <a:rPr lang="en-US" dirty="0" smtClean="0">
                <a:latin typeface="Iskoola Pota" pitchFamily="34" charset="0"/>
                <a:cs typeface="Iskoola Pota" pitchFamily="34" charset="0"/>
              </a:rPr>
              <a:t>Having </a:t>
            </a:r>
            <a:r>
              <a:rPr lang="en-US" dirty="0" smtClean="0">
                <a:latin typeface="Iskoola Pota" pitchFamily="34" charset="0"/>
                <a:cs typeface="Iskoola Pota" pitchFamily="34" charset="0"/>
              </a:rPr>
              <a:t>built-in SEO in </a:t>
            </a:r>
            <a:r>
              <a:rPr lang="en-US" dirty="0" err="1" smtClean="0">
                <a:latin typeface="Iskoola Pota" pitchFamily="34" charset="0"/>
                <a:cs typeface="Iskoola Pota" pitchFamily="34" charset="0"/>
              </a:rPr>
              <a:t>Opencart</a:t>
            </a:r>
            <a:r>
              <a:rPr lang="en-US" dirty="0" smtClean="0">
                <a:latin typeface="Iskoola Pota" pitchFamily="34" charset="0"/>
                <a:cs typeface="Iskoola Pota" pitchFamily="34" charset="0"/>
              </a:rPr>
              <a:t>, it becomes very easy for online marketer to manage and enhance the website and product’s SERP in different Search Engines such as Google, Yahoo! And Bing.</a:t>
            </a:r>
            <a:endParaRPr lang="en-US" dirty="0">
              <a:latin typeface="Iskoola Pota" pitchFamily="34" charset="0"/>
              <a:cs typeface="Iskoola Pota" pitchFamily="34" charset="0"/>
            </a:endParaRPr>
          </a:p>
        </p:txBody>
      </p:sp>
      <p:pic>
        <p:nvPicPr>
          <p:cNvPr id="5" name="Picture 4" descr="C:\Users\gurpreet\Desktop\New folder (3)\Web-icon.png"/>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8934994" y="6439989"/>
            <a:ext cx="418011" cy="418011"/>
          </a:xfrm>
          <a:prstGeom prst="rect">
            <a:avLst/>
          </a:prstGeom>
          <a:noFill/>
        </p:spPr>
      </p:pic>
      <p:pic>
        <p:nvPicPr>
          <p:cNvPr id="6" name="Picture 6" descr="C:\Users\gurpreet\Desktop\New folder (3)\call-us.png"/>
          <p:cNvPicPr>
            <a:picLocks noChangeAspect="1" noChangeArrowheads="1"/>
          </p:cNvPicPr>
          <p:nvPr/>
        </p:nvPicPr>
        <p:blipFill>
          <a:blip r:embed="rId3">
            <a:duotone>
              <a:schemeClr val="accent1">
                <a:shade val="45000"/>
                <a:satMod val="135000"/>
              </a:schemeClr>
              <a:prstClr val="white"/>
            </a:duotone>
          </a:blip>
          <a:srcRect/>
          <a:stretch>
            <a:fillRect/>
          </a:stretch>
        </p:blipFill>
        <p:spPr bwMode="auto">
          <a:xfrm>
            <a:off x="0" y="6344195"/>
            <a:ext cx="513805" cy="513805"/>
          </a:xfrm>
          <a:prstGeom prst="rect">
            <a:avLst/>
          </a:prstGeom>
          <a:noFill/>
        </p:spPr>
      </p:pic>
      <p:sp>
        <p:nvSpPr>
          <p:cNvPr id="7" name="Rectangle 6"/>
          <p:cNvSpPr/>
          <p:nvPr/>
        </p:nvSpPr>
        <p:spPr>
          <a:xfrm>
            <a:off x="9156858" y="6396335"/>
            <a:ext cx="3035142" cy="461665"/>
          </a:xfrm>
          <a:prstGeom prst="rect">
            <a:avLst/>
          </a:prstGeom>
        </p:spPr>
        <p:txBody>
          <a:bodyPr wrap="square">
            <a:spAutoFit/>
          </a:bodyPr>
          <a:lstStyle/>
          <a:p>
            <a:r>
              <a:rPr lang="en-US" sz="2400" b="1" dirty="0" smtClean="0">
                <a:latin typeface="Iskoola Pota" pitchFamily="34" charset="0"/>
                <a:cs typeface="Iskoola Pota" pitchFamily="34" charset="0"/>
              </a:rPr>
              <a:t>  </a:t>
            </a:r>
            <a:r>
              <a:rPr lang="en-US" sz="2400" b="1" dirty="0" smtClean="0">
                <a:latin typeface="Iskoola Pota" pitchFamily="34" charset="0"/>
                <a:cs typeface="Iskoola Pota" pitchFamily="34" charset="0"/>
                <a:hlinkClick r:id="rId4"/>
              </a:rPr>
              <a:t>http://css-tree.com/</a:t>
            </a:r>
            <a:endParaRPr lang="en-US" sz="2400" b="1" dirty="0">
              <a:latin typeface="Iskoola Pota" pitchFamily="34" charset="0"/>
              <a:cs typeface="Iskoola Pota" pitchFamily="34" charset="0"/>
            </a:endParaRPr>
          </a:p>
        </p:txBody>
      </p:sp>
      <p:sp>
        <p:nvSpPr>
          <p:cNvPr id="8" name="Rectangle 7"/>
          <p:cNvSpPr/>
          <p:nvPr/>
        </p:nvSpPr>
        <p:spPr>
          <a:xfrm>
            <a:off x="458098" y="6396335"/>
            <a:ext cx="2550698" cy="461665"/>
          </a:xfrm>
          <a:prstGeom prst="rect">
            <a:avLst/>
          </a:prstGeom>
        </p:spPr>
        <p:txBody>
          <a:bodyPr wrap="none">
            <a:spAutoFit/>
          </a:bodyPr>
          <a:lstStyle/>
          <a:p>
            <a:r>
              <a:rPr lang="en-US" sz="2400" b="1" dirty="0" smtClean="0">
                <a:solidFill>
                  <a:schemeClr val="accent1">
                    <a:lumMod val="60000"/>
                    <a:lumOff val="40000"/>
                  </a:schemeClr>
                </a:solidFill>
                <a:latin typeface="Iskoola Pota" pitchFamily="34" charset="0"/>
                <a:cs typeface="Iskoola Pota" pitchFamily="34" charset="0"/>
              </a:rPr>
              <a:t>+91 172 461 3360</a:t>
            </a:r>
            <a:endParaRPr lang="en-US" sz="2400" b="1" dirty="0">
              <a:solidFill>
                <a:schemeClr val="accent1">
                  <a:lumMod val="60000"/>
                  <a:lumOff val="40000"/>
                </a:schemeClr>
              </a:solidFill>
              <a:latin typeface="Iskoola Pota" pitchFamily="34" charset="0"/>
              <a:cs typeface="Iskoola Pota" pitchFamily="34" charset="0"/>
              <a:hlinkClick r:id="rId5"/>
            </a:endParaRPr>
          </a:p>
        </p:txBody>
      </p:sp>
      <p:pic>
        <p:nvPicPr>
          <p:cNvPr id="9" name="Picture 2" descr="D:\SEO\CSS Tree\banners\logo.png"/>
          <p:cNvPicPr>
            <a:picLocks noChangeAspect="1" noChangeArrowheads="1"/>
          </p:cNvPicPr>
          <p:nvPr/>
        </p:nvPicPr>
        <p:blipFill>
          <a:blip r:embed="rId6"/>
          <a:srcRect/>
          <a:stretch>
            <a:fillRect/>
          </a:stretch>
        </p:blipFill>
        <p:spPr bwMode="auto">
          <a:xfrm>
            <a:off x="9797142" y="0"/>
            <a:ext cx="2238103" cy="574926"/>
          </a:xfrm>
          <a:prstGeom prst="rect">
            <a:avLst/>
          </a:prstGeom>
          <a:noFill/>
        </p:spPr>
      </p:pic>
      <p:pic>
        <p:nvPicPr>
          <p:cNvPr id="7170" name="Picture 2" descr="C:\Users\gurpreet\Desktop\web-analytics-services-big.png"/>
          <p:cNvPicPr>
            <a:picLocks noChangeAspect="1" noChangeArrowheads="1"/>
          </p:cNvPicPr>
          <p:nvPr/>
        </p:nvPicPr>
        <p:blipFill>
          <a:blip r:embed="rId7"/>
          <a:srcRect/>
          <a:stretch>
            <a:fillRect/>
          </a:stretch>
        </p:blipFill>
        <p:spPr bwMode="auto">
          <a:xfrm>
            <a:off x="7844790" y="2071733"/>
            <a:ext cx="3141073" cy="285786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Custom 3">
      <a:dk1>
        <a:sysClr val="windowText" lastClr="000000"/>
      </a:dk1>
      <a:lt1>
        <a:sysClr val="window" lastClr="FFFFFF"/>
      </a:lt1>
      <a:dk2>
        <a:srgbClr val="4F271C"/>
      </a:dk2>
      <a:lt2>
        <a:srgbClr val="E7DEC9"/>
      </a:lt2>
      <a:accent1>
        <a:srgbClr val="3891A7"/>
      </a:accent1>
      <a:accent2>
        <a:srgbClr val="FEB80A"/>
      </a:accent2>
      <a:accent3>
        <a:srgbClr val="C00000"/>
      </a:accent3>
      <a:accent4>
        <a:srgbClr val="84AA33"/>
      </a:accent4>
      <a:accent5>
        <a:srgbClr val="964305"/>
      </a:accent5>
      <a:accent6>
        <a:srgbClr val="475A8D"/>
      </a:accent6>
      <a:hlink>
        <a:srgbClr val="8DC765"/>
      </a:hlink>
      <a:folHlink>
        <a:srgbClr val="AA8A14"/>
      </a:folHlink>
    </a:clrScheme>
    <a:fontScheme name="Gallery">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xmlns=""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202</TotalTime>
  <Words>648</Words>
  <Application>Microsoft Office PowerPoint</Application>
  <PresentationFormat>Custom</PresentationFormat>
  <Paragraphs>65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Gallery</vt:lpstr>
      <vt:lpstr> </vt:lpstr>
      <vt:lpstr> PSD TO OPENCART CONVERSION</vt:lpstr>
      <vt:lpstr> advantages of PSD TO OPENCART CONVERSION</vt:lpstr>
      <vt:lpstr> Custom Design Layout with User-Friendly Navigation</vt:lpstr>
      <vt:lpstr> Cross-Browser Compatibility</vt:lpstr>
      <vt:lpstr> Pixel Perfect Layout</vt:lpstr>
      <vt:lpstr> Responsive Layout</vt:lpstr>
      <vt:lpstr> Easy to use Administrative Panel</vt:lpstr>
      <vt:lpstr> Search Engine Friendly</vt:lpstr>
      <vt:lpstr> Easy Product Setup</vt:lpstr>
      <vt:lpstr> Easy Payment Gateway Implementation</vt:lpstr>
      <vt:lpstr> contact us</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gurpreet</dc:creator>
  <cp:lastModifiedBy>seo</cp:lastModifiedBy>
  <cp:revision>38</cp:revision>
  <dcterms:created xsi:type="dcterms:W3CDTF">2018-04-05T09:59:00Z</dcterms:created>
  <dcterms:modified xsi:type="dcterms:W3CDTF">2018-04-23T05:11:34Z</dcterms:modified>
</cp:coreProperties>
</file>